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96" r:id="rId2"/>
    <p:sldId id="261" r:id="rId3"/>
    <p:sldId id="256" r:id="rId4"/>
    <p:sldId id="285" r:id="rId5"/>
    <p:sldId id="262" r:id="rId6"/>
    <p:sldId id="267" r:id="rId7"/>
    <p:sldId id="292" r:id="rId8"/>
    <p:sldId id="304" r:id="rId9"/>
    <p:sldId id="302" r:id="rId10"/>
    <p:sldId id="303" r:id="rId11"/>
    <p:sldId id="305" r:id="rId12"/>
    <p:sldId id="297" r:id="rId13"/>
    <p:sldId id="307" r:id="rId14"/>
    <p:sldId id="309" r:id="rId15"/>
    <p:sldId id="310" r:id="rId16"/>
    <p:sldId id="311" r:id="rId17"/>
    <p:sldId id="312" r:id="rId18"/>
    <p:sldId id="313" r:id="rId19"/>
    <p:sldId id="264" r:id="rId20"/>
    <p:sldId id="306" r:id="rId21"/>
    <p:sldId id="298" r:id="rId22"/>
    <p:sldId id="265" r:id="rId23"/>
    <p:sldId id="300" r:id="rId24"/>
    <p:sldId id="314" r:id="rId25"/>
    <p:sldId id="274" r:id="rId26"/>
    <p:sldId id="301" r:id="rId27"/>
    <p:sldId id="275" r:id="rId28"/>
    <p:sldId id="315" r:id="rId29"/>
    <p:sldId id="280" r:id="rId30"/>
    <p:sldId id="282" r:id="rId31"/>
    <p:sldId id="279" r:id="rId32"/>
    <p:sldId id="316" r:id="rId33"/>
    <p:sldId id="284"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58" autoAdjust="0"/>
    <p:restoredTop sz="94660"/>
  </p:normalViewPr>
  <p:slideViewPr>
    <p:cSldViewPr snapToGrid="0">
      <p:cViewPr varScale="1">
        <p:scale>
          <a:sx n="96" d="100"/>
          <a:sy n="96" d="100"/>
        </p:scale>
        <p:origin x="108"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F3F1E1-8B4C-42B6-9718-52DB9D1D6820}" type="datetimeFigureOut">
              <a:rPr lang="en-US" smtClean="0"/>
              <a:t>3/21/2016</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86FA58FC-F2ED-45CA-A5C7-EB69CB5F2193}"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6601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F3F1E1-8B4C-42B6-9718-52DB9D1D6820}"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A58FC-F2ED-45CA-A5C7-EB69CB5F2193}"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86123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F3F1E1-8B4C-42B6-9718-52DB9D1D6820}"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A58FC-F2ED-45CA-A5C7-EB69CB5F2193}"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77014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F3F1E1-8B4C-42B6-9718-52DB9D1D6820}"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A58FC-F2ED-45CA-A5C7-EB69CB5F2193}"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09248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2F3F1E1-8B4C-42B6-9718-52DB9D1D6820}"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A58FC-F2ED-45CA-A5C7-EB69CB5F2193}"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4472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F3F1E1-8B4C-42B6-9718-52DB9D1D6820}"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A58FC-F2ED-45CA-A5C7-EB69CB5F2193}"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98199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F3F1E1-8B4C-42B6-9718-52DB9D1D6820}" type="datetimeFigureOut">
              <a:rPr lang="en-US" smtClean="0"/>
              <a:t>3/21/2016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FA58FC-F2ED-45CA-A5C7-EB69CB5F2193}"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7020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F3F1E1-8B4C-42B6-9718-52DB9D1D6820}" type="datetimeFigureOut">
              <a:rPr lang="en-US" smtClean="0"/>
              <a:t>3/21/2016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FA58FC-F2ED-45CA-A5C7-EB69CB5F2193}"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37610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F3F1E1-8B4C-42B6-9718-52DB9D1D6820}" type="datetimeFigureOut">
              <a:rPr lang="en-US" smtClean="0"/>
              <a:t>3/21/2016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FA58FC-F2ED-45CA-A5C7-EB69CB5F2193}" type="slidenum">
              <a:rPr lang="en-US" smtClean="0"/>
              <a:t>‹#›</a:t>
            </a:fld>
            <a:endParaRPr lang="en-US"/>
          </a:p>
        </p:txBody>
      </p:sp>
    </p:spTree>
    <p:extLst>
      <p:ext uri="{BB962C8B-B14F-4D97-AF65-F5344CB8AC3E}">
        <p14:creationId xmlns:p14="http://schemas.microsoft.com/office/powerpoint/2010/main" val="313890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2F3F1E1-8B4C-42B6-9718-52DB9D1D6820}"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A58FC-F2ED-45CA-A5C7-EB69CB5F2193}"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11535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2F3F1E1-8B4C-42B6-9718-52DB9D1D6820}" type="datetimeFigureOut">
              <a:rPr lang="en-US" smtClean="0"/>
              <a:t>3/21/2016</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86FA58FC-F2ED-45CA-A5C7-EB69CB5F2193}"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35423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D2F3F1E1-8B4C-42B6-9718-52DB9D1D6820}" type="datetimeFigureOut">
              <a:rPr lang="en-US" smtClean="0"/>
              <a:t>3/21/2016</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6FA58FC-F2ED-45CA-A5C7-EB69CB5F2193}"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915274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edia.collegeboard.com/digitalServices/pdf/ap/ap14_frq_statistics.pdf" TargetMode="External"/><Relationship Id="rId2" Type="http://schemas.openxmlformats.org/officeDocument/2006/relationships/hyperlink" Target="http://apcentral.collegeboard.com/apc/public/repository/ap10_frq_statistics.pdf" TargetMode="Externa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mrtysonstats.com/index.html"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s://www.facebook.com/tyson.doug" TargetMode="External"/><Relationship Id="rId7" Type="http://schemas.openxmlformats.org/officeDocument/2006/relationships/image" Target="../media/image36.jpeg"/><Relationship Id="rId2" Type="http://schemas.openxmlformats.org/officeDocument/2006/relationships/hyperlink" Target="mailto:tyson.doug@gmail.com" TargetMode="External"/><Relationship Id="rId1" Type="http://schemas.openxmlformats.org/officeDocument/2006/relationships/slideLayout" Target="../slideLayouts/slideLayout2.xml"/><Relationship Id="rId6" Type="http://schemas.openxmlformats.org/officeDocument/2006/relationships/hyperlink" Target="http://www.mrtysonstats.com" TargetMode="External"/><Relationship Id="rId5" Type="http://schemas.openxmlformats.org/officeDocument/2006/relationships/hyperlink" Target="http://www.linkedin.com/pub/doug-tyson/1b/687/819/" TargetMode="External"/><Relationship Id="rId4" Type="http://schemas.openxmlformats.org/officeDocument/2006/relationships/hyperlink" Target="https://twitter.com/tyson_dou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5608" y="321802"/>
            <a:ext cx="9390888" cy="5539978"/>
          </a:xfrm>
          <a:prstGeom prst="rect">
            <a:avLst/>
          </a:prstGeom>
        </p:spPr>
        <p:txBody>
          <a:bodyPr wrap="square">
            <a:spAutoFit/>
          </a:bodyPr>
          <a:lstStyle/>
          <a:p>
            <a:r>
              <a:rPr lang="en-US" sz="5400" dirty="0"/>
              <a:t>AP Stats Webinar</a:t>
            </a:r>
            <a:br>
              <a:rPr lang="en-US" dirty="0"/>
            </a:br>
            <a:r>
              <a:rPr lang="en-US" sz="3600" dirty="0">
                <a:solidFill>
                  <a:srgbClr val="0070C0"/>
                </a:solidFill>
              </a:rPr>
              <a:t>Putting It (Inference) All Together</a:t>
            </a:r>
            <a:br>
              <a:rPr lang="en-US" sz="2400" dirty="0"/>
            </a:br>
            <a:r>
              <a:rPr lang="en-US" sz="2400" dirty="0"/>
              <a:t>Monday,  21 Mar 2016, 7:30-8:30PM EDT</a:t>
            </a:r>
            <a:br>
              <a:rPr lang="en-US" sz="2400" dirty="0"/>
            </a:br>
            <a:r>
              <a:rPr lang="en-US" sz="1200" dirty="0"/>
              <a:t> </a:t>
            </a:r>
            <a:br>
              <a:rPr lang="en-US" sz="2400" dirty="0"/>
            </a:br>
            <a:r>
              <a:rPr lang="en-US" sz="2400" dirty="0"/>
              <a:t>When you first log-on to the webinar you should hear music.  If you do not hear music, you will need to make adjustments so you have access to sound for the webinar.  </a:t>
            </a:r>
            <a:br>
              <a:rPr lang="en-US" sz="2400" dirty="0"/>
            </a:br>
            <a:r>
              <a:rPr lang="en-US" sz="1200" dirty="0"/>
              <a:t> </a:t>
            </a:r>
            <a:br>
              <a:rPr lang="en-US" sz="2400" dirty="0"/>
            </a:br>
            <a:r>
              <a:rPr lang="en-US" sz="2400" dirty="0"/>
              <a:t>Try the following:</a:t>
            </a:r>
          </a:p>
          <a:p>
            <a:pPr marL="342900" indent="-342900">
              <a:buFont typeface="+mj-lt"/>
              <a:buAutoNum type="arabicPeriod"/>
            </a:pPr>
            <a:r>
              <a:rPr lang="en-US" sz="2400" dirty="0"/>
              <a:t>At the top of your screen, click on the </a:t>
            </a:r>
            <a:r>
              <a:rPr lang="en-US" sz="2400" b="1" dirty="0">
                <a:solidFill>
                  <a:srgbClr val="FF0000"/>
                </a:solidFill>
              </a:rPr>
              <a:t>communicate</a:t>
            </a:r>
            <a:r>
              <a:rPr lang="en-US" sz="2400" dirty="0"/>
              <a:t> tab.    </a:t>
            </a:r>
            <a:br>
              <a:rPr lang="en-US" sz="2400" dirty="0"/>
            </a:br>
            <a:r>
              <a:rPr lang="en-US" sz="2400" dirty="0"/>
              <a:t>Select </a:t>
            </a:r>
            <a:r>
              <a:rPr lang="en-US" sz="2400" b="1" dirty="0">
                <a:solidFill>
                  <a:srgbClr val="FF0000"/>
                </a:solidFill>
              </a:rPr>
              <a:t>call using computer</a:t>
            </a:r>
            <a:r>
              <a:rPr lang="en-US" sz="2400" dirty="0"/>
              <a:t>.</a:t>
            </a:r>
          </a:p>
          <a:p>
            <a:pPr marL="342900" indent="-342900">
              <a:buFont typeface="+mj-lt"/>
              <a:buAutoNum type="arabicPeriod"/>
            </a:pPr>
            <a:r>
              <a:rPr lang="en-US" sz="2400" dirty="0"/>
              <a:t>If this still does not work, you may need to log-off and log back on using a different browser (</a:t>
            </a:r>
            <a:r>
              <a:rPr lang="en-US" sz="2400" b="1" dirty="0">
                <a:solidFill>
                  <a:srgbClr val="FF0000"/>
                </a:solidFill>
              </a:rPr>
              <a:t>not Internet Explorer</a:t>
            </a:r>
            <a:r>
              <a:rPr lang="en-US" sz="2400" dirty="0"/>
              <a:t>).</a:t>
            </a:r>
            <a:br>
              <a:rPr lang="en-US" sz="2400" dirty="0"/>
            </a:br>
            <a:endParaRPr lang="en-US" sz="2400" dirty="0"/>
          </a:p>
        </p:txBody>
      </p:sp>
    </p:spTree>
    <p:extLst>
      <p:ext uri="{BB962C8B-B14F-4D97-AF65-F5344CB8AC3E}">
        <p14:creationId xmlns:p14="http://schemas.microsoft.com/office/powerpoint/2010/main" val="1000565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Conditions for Inference about Means</a:t>
            </a:r>
            <a:endParaRPr lang="en-US" dirty="0"/>
          </a:p>
        </p:txBody>
      </p:sp>
      <p:sp>
        <p:nvSpPr>
          <p:cNvPr id="5" name="Content Placeholder 4"/>
          <p:cNvSpPr>
            <a:spLocks noGrp="1"/>
          </p:cNvSpPr>
          <p:nvPr>
            <p:ph idx="1"/>
          </p:nvPr>
        </p:nvSpPr>
        <p:spPr>
          <a:xfrm>
            <a:off x="1451581" y="2015732"/>
            <a:ext cx="4998916" cy="3828477"/>
          </a:xfrm>
        </p:spPr>
        <p:txBody>
          <a:bodyPr>
            <a:normAutofit/>
          </a:bodyPr>
          <a:lstStyle/>
          <a:p>
            <a:r>
              <a:rPr lang="en-US" b="1" dirty="0"/>
              <a:t>Random:</a:t>
            </a:r>
            <a:r>
              <a:rPr lang="en-US" dirty="0"/>
              <a:t> data from a random sample or randomized experiment</a:t>
            </a:r>
          </a:p>
          <a:p>
            <a:pPr lvl="1"/>
            <a:r>
              <a:rPr lang="en-US" b="1" i="1" dirty="0"/>
              <a:t>10%:  </a:t>
            </a:r>
            <a:r>
              <a:rPr lang="en-US" i="1" dirty="0"/>
              <a:t>n </a:t>
            </a:r>
            <a:r>
              <a:rPr lang="en-US" dirty="0"/>
              <a:t>&lt; 0.10</a:t>
            </a:r>
            <a:r>
              <a:rPr lang="en-US" i="1" dirty="0"/>
              <a:t>N</a:t>
            </a:r>
            <a:r>
              <a:rPr lang="en-US" dirty="0"/>
              <a:t> when sampling without replacement (ignore otherwise)</a:t>
            </a:r>
          </a:p>
          <a:p>
            <a:r>
              <a:rPr lang="en-US" b="1" dirty="0"/>
              <a:t>Normal/Large Sample</a:t>
            </a:r>
            <a:r>
              <a:rPr lang="en-US" dirty="0"/>
              <a:t>:</a:t>
            </a:r>
            <a:endParaRPr lang="en-US" dirty="0">
              <a:sym typeface="Symbol" panose="05050102010706020507" pitchFamily="18" charset="2"/>
            </a:endParaRPr>
          </a:p>
          <a:p>
            <a:pPr lvl="1"/>
            <a:r>
              <a:rPr lang="en-US" dirty="0">
                <a:sym typeface="Symbol" panose="05050102010706020507" pitchFamily="18" charset="2"/>
              </a:rPr>
              <a:t>Normal population, OR </a:t>
            </a:r>
            <a:r>
              <a:rPr lang="en-US" i="1" dirty="0">
                <a:sym typeface="Symbol" panose="05050102010706020507" pitchFamily="18" charset="2"/>
              </a:rPr>
              <a:t>n</a:t>
            </a:r>
            <a:r>
              <a:rPr lang="en-US" dirty="0">
                <a:sym typeface="Symbol" panose="05050102010706020507" pitchFamily="18" charset="2"/>
              </a:rPr>
              <a:t> ≥ 30, OR graph sample data and look for absence of heavy skewness and outliers. </a:t>
            </a:r>
          </a:p>
          <a:p>
            <a:pPr marL="0" indent="0">
              <a:buNone/>
            </a:pPr>
            <a:r>
              <a:rPr lang="en-US" dirty="0">
                <a:sym typeface="Symbol" panose="05050102010706020507" pitchFamily="18" charset="2"/>
              </a:rPr>
              <a:t>DOUBLE THESE FOR 2 MEANS!</a:t>
            </a:r>
          </a:p>
        </p:txBody>
      </p:sp>
      <p:pic>
        <p:nvPicPr>
          <p:cNvPr id="6" name="Picture 5"/>
          <p:cNvPicPr>
            <a:picLocks noChangeAspect="1"/>
          </p:cNvPicPr>
          <p:nvPr/>
        </p:nvPicPr>
        <p:blipFill>
          <a:blip r:embed="rId2"/>
          <a:stretch>
            <a:fillRect/>
          </a:stretch>
        </p:blipFill>
        <p:spPr>
          <a:xfrm>
            <a:off x="6779049" y="2146499"/>
            <a:ext cx="4611253" cy="2990850"/>
          </a:xfrm>
          <a:prstGeom prst="rect">
            <a:avLst/>
          </a:prstGeom>
          <a:ln>
            <a:noFill/>
          </a:ln>
          <a:effectLst>
            <a:outerShdw blurRad="190500" algn="tl" rotWithShape="0">
              <a:srgbClr val="000000">
                <a:alpha val="70000"/>
              </a:srgbClr>
            </a:outerShdw>
          </a:effectLst>
        </p:spPr>
      </p:pic>
      <p:sp>
        <p:nvSpPr>
          <p:cNvPr id="7" name="TextBox 6"/>
          <p:cNvSpPr txBox="1"/>
          <p:nvPr/>
        </p:nvSpPr>
        <p:spPr>
          <a:xfrm>
            <a:off x="6282383" y="5258991"/>
            <a:ext cx="5803640" cy="369332"/>
          </a:xfrm>
          <a:prstGeom prst="rect">
            <a:avLst/>
          </a:prstGeom>
          <a:noFill/>
        </p:spPr>
        <p:txBody>
          <a:bodyPr wrap="square" rtlCol="0">
            <a:spAutoFit/>
          </a:bodyPr>
          <a:lstStyle/>
          <a:p>
            <a:r>
              <a:rPr lang="en-US" i="1" dirty="0"/>
              <a:t>The Practice of Statistics</a:t>
            </a:r>
            <a:r>
              <a:rPr lang="en-US" dirty="0"/>
              <a:t>, 5</a:t>
            </a:r>
            <a:r>
              <a:rPr lang="en-US" baseline="30000" dirty="0"/>
              <a:t>th</a:t>
            </a:r>
            <a:r>
              <a:rPr lang="en-US" dirty="0"/>
              <a:t> edition by Starnes, Tabor, et al.</a:t>
            </a:r>
          </a:p>
        </p:txBody>
      </p:sp>
    </p:spTree>
    <p:extLst>
      <p:ext uri="{BB962C8B-B14F-4D97-AF65-F5344CB8AC3E}">
        <p14:creationId xmlns:p14="http://schemas.microsoft.com/office/powerpoint/2010/main" val="3942722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br>
              <a:rPr lang="en-US" cap="none" dirty="0"/>
            </a:br>
            <a:r>
              <a:rPr lang="en-US" cap="none" dirty="0"/>
              <a:t>Student Difficulties with Inference about Means</a:t>
            </a:r>
            <a:endParaRPr lang="en-US" dirty="0"/>
          </a:p>
        </p:txBody>
      </p:sp>
      <p:sp>
        <p:nvSpPr>
          <p:cNvPr id="5" name="Content Placeholder 4"/>
          <p:cNvSpPr>
            <a:spLocks noGrp="1"/>
          </p:cNvSpPr>
          <p:nvPr>
            <p:ph idx="1"/>
          </p:nvPr>
        </p:nvSpPr>
        <p:spPr>
          <a:xfrm>
            <a:off x="1451579" y="1946158"/>
            <a:ext cx="8060168" cy="4385068"/>
          </a:xfrm>
        </p:spPr>
        <p:txBody>
          <a:bodyPr>
            <a:normAutofit lnSpcReduction="10000"/>
          </a:bodyPr>
          <a:lstStyle/>
          <a:p>
            <a:r>
              <a:rPr lang="en-US" dirty="0">
                <a:latin typeface="+mj-lt"/>
              </a:rPr>
              <a:t>The population standard deviation, </a:t>
            </a:r>
            <a:r>
              <a:rPr lang="el-GR" dirty="0">
                <a:latin typeface="+mj-lt"/>
                <a:cs typeface="Times New Roman" panose="02020603050405020304" pitchFamily="18" charset="0"/>
              </a:rPr>
              <a:t>σ</a:t>
            </a:r>
            <a:r>
              <a:rPr lang="en-US" dirty="0">
                <a:latin typeface="+mj-lt"/>
                <a:cs typeface="Times New Roman" panose="02020603050405020304" pitchFamily="18" charset="0"/>
              </a:rPr>
              <a:t>, is almost never known. Don’t write formulas with </a:t>
            </a:r>
            <a:r>
              <a:rPr lang="el-GR" dirty="0">
                <a:latin typeface="+mj-lt"/>
                <a:cs typeface="Times New Roman" panose="02020603050405020304" pitchFamily="18" charset="0"/>
              </a:rPr>
              <a:t>σ</a:t>
            </a:r>
            <a:r>
              <a:rPr lang="en-US" dirty="0">
                <a:latin typeface="+mj-lt"/>
                <a:cs typeface="Times New Roman" panose="02020603050405020304" pitchFamily="18" charset="0"/>
              </a:rPr>
              <a:t> in them.</a:t>
            </a:r>
          </a:p>
          <a:p>
            <a:r>
              <a:rPr lang="en-US" dirty="0">
                <a:latin typeface="+mj-lt"/>
                <a:cs typeface="Times New Roman" panose="02020603050405020304" pitchFamily="18" charset="0"/>
                <a:sym typeface="Symbol" panose="05050102010706020507" pitchFamily="18" charset="2"/>
              </a:rPr>
              <a:t>We cheat on the rule above when determining sample size needed to produce a certain margin of error.</a:t>
            </a:r>
          </a:p>
          <a:p>
            <a:r>
              <a:rPr lang="en-US" dirty="0">
                <a:latin typeface="+mj-lt"/>
                <a:cs typeface="Times New Roman" panose="02020603050405020304" pitchFamily="18" charset="0"/>
                <a:sym typeface="Symbol" panose="05050102010706020507" pitchFamily="18" charset="2"/>
              </a:rPr>
              <a:t>Don’t state hypotheses/conclusions about </a:t>
            </a:r>
            <a:r>
              <a:rPr lang="en-US" i="1" dirty="0">
                <a:latin typeface="+mj-lt"/>
                <a:cs typeface="Times New Roman" panose="02020603050405020304" pitchFamily="18" charset="0"/>
                <a:sym typeface="Symbol" panose="05050102010706020507" pitchFamily="18" charset="2"/>
              </a:rPr>
              <a:t>the data</a:t>
            </a:r>
            <a:r>
              <a:rPr lang="en-US" dirty="0">
                <a:latin typeface="+mj-lt"/>
                <a:cs typeface="Times New Roman" panose="02020603050405020304" pitchFamily="18" charset="0"/>
                <a:sym typeface="Symbol" panose="05050102010706020507" pitchFamily="18" charset="2"/>
              </a:rPr>
              <a:t>. In particular watch out for past tense. “The true difference in mean times for men and women who rode the bicycles…” is about the sample, not the population.</a:t>
            </a:r>
          </a:p>
          <a:p>
            <a:r>
              <a:rPr lang="en-US" dirty="0">
                <a:latin typeface="+mj-lt"/>
                <a:cs typeface="Times New Roman" panose="02020603050405020304" pitchFamily="18" charset="0"/>
                <a:sym typeface="Symbol" panose="05050102010706020507" pitchFamily="18" charset="2"/>
              </a:rPr>
              <a:t>Watch out for paired data (mean difference) versus two-sample (difference in means). </a:t>
            </a:r>
          </a:p>
          <a:p>
            <a:pPr lvl="1"/>
            <a:r>
              <a:rPr lang="en-US" dirty="0">
                <a:hlinkClick r:id="rId2"/>
              </a:rPr>
              <a:t>2010 APFRQ #5 (Fish)</a:t>
            </a:r>
            <a:r>
              <a:rPr lang="en-US" dirty="0"/>
              <a:t> = difference in means</a:t>
            </a:r>
          </a:p>
          <a:p>
            <a:pPr lvl="1"/>
            <a:r>
              <a:rPr lang="en-US" dirty="0">
                <a:hlinkClick r:id="rId3"/>
              </a:rPr>
              <a:t>2014 APFRQ #5 (Cars)</a:t>
            </a:r>
            <a:r>
              <a:rPr lang="en-US" dirty="0"/>
              <a:t> = mean difference</a:t>
            </a:r>
          </a:p>
          <a:p>
            <a:endParaRPr lang="en-US" dirty="0">
              <a:latin typeface="+mj-lt"/>
              <a:cs typeface="Times New Roman" panose="02020603050405020304" pitchFamily="18" charset="0"/>
              <a:sym typeface="Symbol" panose="05050102010706020507" pitchFamily="18" charset="2"/>
            </a:endParaRPr>
          </a:p>
          <a:p>
            <a:endParaRPr lang="en-US" dirty="0">
              <a:latin typeface="Times New Roman" panose="02020603050405020304" pitchFamily="18" charset="0"/>
              <a:cs typeface="Times New Roman" panose="02020603050405020304" pitchFamily="18" charset="0"/>
              <a:sym typeface="Symbol" panose="05050102010706020507" pitchFamily="18" charset="2"/>
            </a:endParaRPr>
          </a:p>
        </p:txBody>
      </p:sp>
      <p:pic>
        <p:nvPicPr>
          <p:cNvPr id="6" name="Picture 6" descr="https://pixabay.com/static/uploads/photo/2015/06/07/13/42/fish-800345_960_72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980446" flipV="1">
            <a:off x="9392723" y="1369360"/>
            <a:ext cx="2670175" cy="178011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7" name="Picture 8" descr="https://upload.wikimedia.org/wikipedia/commons/0/0d/Parking_lot_at_HAA_Kob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428061">
            <a:off x="9074625" y="3942196"/>
            <a:ext cx="2670466" cy="178031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426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Degrees of Freedom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451579" y="2015732"/>
                <a:ext cx="5083333" cy="3922224"/>
              </a:xfrm>
            </p:spPr>
            <p:txBody>
              <a:bodyPr>
                <a:normAutofit/>
              </a:bodyPr>
              <a:lstStyle/>
              <a:p>
                <a:r>
                  <a:rPr lang="en-US" dirty="0"/>
                  <a:t>For one sample: </a:t>
                </a:r>
                <a:r>
                  <a:rPr lang="en-US" dirty="0" err="1"/>
                  <a:t>df</a:t>
                </a:r>
                <a:r>
                  <a:rPr lang="en-US" dirty="0"/>
                  <a:t> = </a:t>
                </a:r>
                <a:r>
                  <a:rPr lang="en-US" i="1" dirty="0"/>
                  <a:t>n</a:t>
                </a:r>
                <a:r>
                  <a:rPr lang="en-US" dirty="0"/>
                  <a:t> – 1 </a:t>
                </a:r>
              </a:p>
              <a:p>
                <a:r>
                  <a:rPr lang="en-US" dirty="0"/>
                  <a:t>For two-sample:</a:t>
                </a:r>
              </a:p>
              <a:p>
                <a:pPr lvl="1"/>
                <a:r>
                  <a:rPr lang="en-US" dirty="0"/>
                  <a:t>Option 1 (preferred) – Use the </a:t>
                </a:r>
                <a:r>
                  <a:rPr lang="en-US" i="1" dirty="0" err="1"/>
                  <a:t>df</a:t>
                </a:r>
                <a:r>
                  <a:rPr lang="en-US" dirty="0"/>
                  <a:t> reported by technology</a:t>
                </a:r>
              </a:p>
              <a:p>
                <a:pPr lvl="1"/>
                <a:r>
                  <a:rPr lang="en-US" sz="2000" dirty="0"/>
                  <a:t>Option 2 (conservative) – Use the </a:t>
                </a:r>
                <a:r>
                  <a:rPr lang="en-US" sz="2000" i="1" dirty="0" err="1"/>
                  <a:t>df</a:t>
                </a:r>
                <a:r>
                  <a:rPr lang="en-US" sz="2000" dirty="0"/>
                  <a:t> that is the minimum of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𝑛</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−1</m:t>
                    </m:r>
                  </m:oMath>
                </a14:m>
                <a:r>
                  <a:rPr lang="en-US" sz="2000" dirty="0"/>
                  <a:t> </a:t>
                </a:r>
                <a:br>
                  <a:rPr lang="en-US" sz="2000" dirty="0"/>
                </a:br>
                <a:r>
                  <a:rPr lang="en-US" sz="2000" dirty="0"/>
                  <a:t>and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𝑛</m:t>
                        </m:r>
                      </m:e>
                      <m:sub>
                        <m:r>
                          <a:rPr lang="en-US" sz="2000" b="0" i="1" smtClean="0">
                            <a:latin typeface="Cambria Math" panose="02040503050406030204" pitchFamily="18" charset="0"/>
                          </a:rPr>
                          <m:t>2</m:t>
                        </m:r>
                      </m:sub>
                    </m:sSub>
                    <m:r>
                      <a:rPr lang="en-US" sz="2000" i="1">
                        <a:latin typeface="Cambria Math" panose="02040503050406030204" pitchFamily="18" charset="0"/>
                      </a:rPr>
                      <m:t>−1</m:t>
                    </m:r>
                  </m:oMath>
                </a14:m>
                <a:r>
                  <a:rPr lang="en-US" sz="20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451579" y="2015732"/>
                <a:ext cx="5083333" cy="3922224"/>
              </a:xfrm>
              <a:blipFill>
                <a:blip r:embed="rId2"/>
                <a:stretch>
                  <a:fillRect l="-1079" t="-156"/>
                </a:stretch>
              </a:blipFill>
            </p:spPr>
            <p:txBody>
              <a:bodyPr/>
              <a:lstStyle/>
              <a:p>
                <a:r>
                  <a:rPr lang="en-US">
                    <a:noFill/>
                  </a:rPr>
                  <a:t> </a:t>
                </a:r>
              </a:p>
            </p:txBody>
          </p:sp>
        </mc:Fallback>
      </mc:AlternateContent>
      <p:pic>
        <p:nvPicPr>
          <p:cNvPr id="3074" name="Picture 2" descr="http://astarmathsandphysics.com/a-level-maths/S4/students-t-distribution-html-m844c84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566" y="2015732"/>
            <a:ext cx="4502288" cy="33767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965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Inference for Distributions of Categorical Variables </a:t>
            </a:r>
            <a:br>
              <a:rPr lang="en-US" cap="none" dirty="0"/>
            </a:br>
            <a:r>
              <a:rPr lang="en-US" cap="none" dirty="0"/>
              <a:t>(Chi-square)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𝜒</m:t>
                        </m:r>
                      </m:e>
                      <m:sup>
                        <m:r>
                          <a:rPr lang="en-US" b="0" i="1" smtClean="0">
                            <a:latin typeface="Cambria Math" panose="02040503050406030204" pitchFamily="18" charset="0"/>
                            <a:ea typeface="Cambria Math" panose="02040503050406030204" pitchFamily="18" charset="0"/>
                          </a:rPr>
                          <m:t>2</m:t>
                        </m:r>
                      </m:sup>
                    </m:sSup>
                  </m:oMath>
                </a14:m>
                <a:r>
                  <a:rPr lang="en-US" dirty="0"/>
                  <a:t> Goodness-of-fit test</a:t>
                </a:r>
                <a:endParaRPr lang="en-US" i="1" dirty="0"/>
              </a:p>
              <a:p>
                <a:pPr lvl="1"/>
                <a:r>
                  <a:rPr lang="en-US" dirty="0"/>
                  <a:t>Calculator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𝜒</m:t>
                        </m:r>
                      </m:e>
                      <m:sup>
                        <m:r>
                          <a:rPr lang="en-US" i="1">
                            <a:latin typeface="Cambria Math" panose="02040503050406030204" pitchFamily="18" charset="0"/>
                            <a:ea typeface="Cambria Math" panose="02040503050406030204" pitchFamily="18" charset="0"/>
                          </a:rPr>
                          <m:t>2</m:t>
                        </m:r>
                      </m:sup>
                    </m:sSup>
                  </m:oMath>
                </a14:m>
                <a:r>
                  <a:rPr lang="en-US" dirty="0"/>
                  <a:t>GOF-Test</a:t>
                </a:r>
              </a:p>
              <a:p>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𝜒</m:t>
                        </m:r>
                      </m:e>
                      <m:sup>
                        <m:r>
                          <a:rPr lang="en-US" i="1">
                            <a:latin typeface="Cambria Math" panose="02040503050406030204" pitchFamily="18" charset="0"/>
                            <a:ea typeface="Cambria Math" panose="02040503050406030204" pitchFamily="18" charset="0"/>
                          </a:rPr>
                          <m:t>2</m:t>
                        </m:r>
                      </m:sup>
                    </m:sSup>
                  </m:oMath>
                </a14:m>
                <a:r>
                  <a:rPr lang="en-US" dirty="0"/>
                  <a:t> Test for Homogeneity</a:t>
                </a:r>
              </a:p>
              <a:p>
                <a:pPr lvl="1"/>
                <a:r>
                  <a:rPr lang="en-US" dirty="0"/>
                  <a:t>Calculator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𝜒</m:t>
                        </m:r>
                      </m:e>
                      <m:sup>
                        <m:r>
                          <a:rPr lang="en-US" i="1">
                            <a:latin typeface="Cambria Math" panose="02040503050406030204" pitchFamily="18" charset="0"/>
                            <a:ea typeface="Cambria Math" panose="02040503050406030204" pitchFamily="18" charset="0"/>
                          </a:rPr>
                          <m:t>2</m:t>
                        </m:r>
                      </m:sup>
                    </m:sSup>
                  </m:oMath>
                </a14:m>
                <a:r>
                  <a:rPr lang="en-US" dirty="0"/>
                  <a:t>-Test</a:t>
                </a:r>
              </a:p>
              <a:p>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𝜒</m:t>
                        </m:r>
                      </m:e>
                      <m:sup>
                        <m:r>
                          <a:rPr lang="en-US" i="1">
                            <a:latin typeface="Cambria Math" panose="02040503050406030204" pitchFamily="18" charset="0"/>
                            <a:ea typeface="Cambria Math" panose="02040503050406030204" pitchFamily="18" charset="0"/>
                          </a:rPr>
                          <m:t>2</m:t>
                        </m:r>
                      </m:sup>
                    </m:sSup>
                  </m:oMath>
                </a14:m>
                <a:r>
                  <a:rPr lang="en-US" dirty="0"/>
                  <a:t> Test for Independence</a:t>
                </a:r>
                <a:endParaRPr lang="en-US" i="1" dirty="0"/>
              </a:p>
              <a:p>
                <a:pPr lvl="1"/>
                <a:r>
                  <a:rPr lang="en-US" dirty="0"/>
                  <a:t>Calculator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𝜒</m:t>
                        </m:r>
                      </m:e>
                      <m:sup>
                        <m:r>
                          <a:rPr lang="en-US" i="1">
                            <a:latin typeface="Cambria Math" panose="02040503050406030204" pitchFamily="18" charset="0"/>
                            <a:ea typeface="Cambria Math" panose="02040503050406030204" pitchFamily="18" charset="0"/>
                          </a:rPr>
                          <m:t>2</m:t>
                        </m:r>
                      </m:sup>
                    </m:sSup>
                  </m:oMath>
                </a14:m>
                <a:r>
                  <a:rPr lang="en-US" dirty="0"/>
                  <a:t>-Test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571" t="-177"/>
                </a:stretch>
              </a:blipFill>
            </p:spPr>
            <p:txBody>
              <a:bodyPr/>
              <a:lstStyle/>
              <a:p>
                <a:r>
                  <a:rPr lang="en-US">
                    <a:noFill/>
                  </a:rPr>
                  <a:t> </a:t>
                </a:r>
              </a:p>
            </p:txBody>
          </p:sp>
        </mc:Fallback>
      </mc:AlternateContent>
      <p:pic>
        <p:nvPicPr>
          <p:cNvPr id="6146" name="Picture 2" descr="http://4.bp.blogspot.com/-e5lZiOVFfjs/UuvwxMffW8I/AAAAAAAAAqE/otNNDMvkgi4/s1600/panda+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4001" y="1853754"/>
            <a:ext cx="4311887" cy="390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857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Conditions for Chi-square tests</a:t>
            </a:r>
            <a:endParaRPr lang="en-US" dirty="0"/>
          </a:p>
        </p:txBody>
      </p:sp>
      <p:sp>
        <p:nvSpPr>
          <p:cNvPr id="5" name="Content Placeholder 4"/>
          <p:cNvSpPr>
            <a:spLocks noGrp="1"/>
          </p:cNvSpPr>
          <p:nvPr>
            <p:ph idx="1"/>
          </p:nvPr>
        </p:nvSpPr>
        <p:spPr>
          <a:xfrm>
            <a:off x="1451581" y="2015732"/>
            <a:ext cx="4998916" cy="3828477"/>
          </a:xfrm>
        </p:spPr>
        <p:txBody>
          <a:bodyPr>
            <a:normAutofit/>
          </a:bodyPr>
          <a:lstStyle/>
          <a:p>
            <a:r>
              <a:rPr lang="en-US" b="1" dirty="0"/>
              <a:t>Random:</a:t>
            </a:r>
            <a:r>
              <a:rPr lang="en-US" dirty="0"/>
              <a:t> data from a random sample or randomized experiment</a:t>
            </a:r>
          </a:p>
          <a:p>
            <a:pPr lvl="1"/>
            <a:r>
              <a:rPr lang="en-US" b="1" i="1" dirty="0"/>
              <a:t>10%:  </a:t>
            </a:r>
            <a:r>
              <a:rPr lang="en-US" i="1" dirty="0"/>
              <a:t>n </a:t>
            </a:r>
            <a:r>
              <a:rPr lang="en-US" dirty="0"/>
              <a:t>&lt; 0.10</a:t>
            </a:r>
            <a:r>
              <a:rPr lang="en-US" i="1" dirty="0"/>
              <a:t>N</a:t>
            </a:r>
            <a:r>
              <a:rPr lang="en-US" dirty="0"/>
              <a:t> when sampling without replacement (ignore otherwise)</a:t>
            </a:r>
          </a:p>
          <a:p>
            <a:r>
              <a:rPr lang="en-US" b="1" dirty="0"/>
              <a:t>Large Counts</a:t>
            </a:r>
            <a:r>
              <a:rPr lang="en-US" dirty="0"/>
              <a:t>:</a:t>
            </a:r>
            <a:endParaRPr lang="en-US" dirty="0">
              <a:sym typeface="Symbol" panose="05050102010706020507" pitchFamily="18" charset="2"/>
            </a:endParaRPr>
          </a:p>
          <a:p>
            <a:pPr lvl="1"/>
            <a:r>
              <a:rPr lang="en-US" dirty="0">
                <a:sym typeface="Symbol" panose="05050102010706020507" pitchFamily="18" charset="2"/>
              </a:rPr>
              <a:t>All </a:t>
            </a:r>
            <a:r>
              <a:rPr lang="en-US" i="1" dirty="0">
                <a:sym typeface="Symbol" panose="05050102010706020507" pitchFamily="18" charset="2"/>
              </a:rPr>
              <a:t>expected</a:t>
            </a:r>
            <a:r>
              <a:rPr lang="en-US" dirty="0">
                <a:sym typeface="Symbol" panose="05050102010706020507" pitchFamily="18" charset="2"/>
              </a:rPr>
              <a:t> counts are at least 5. </a:t>
            </a:r>
          </a:p>
        </p:txBody>
      </p:sp>
      <p:sp>
        <p:nvSpPr>
          <p:cNvPr id="7" name="TextBox 6"/>
          <p:cNvSpPr txBox="1"/>
          <p:nvPr/>
        </p:nvSpPr>
        <p:spPr>
          <a:xfrm>
            <a:off x="6282383" y="5258991"/>
            <a:ext cx="5803640" cy="369332"/>
          </a:xfrm>
          <a:prstGeom prst="rect">
            <a:avLst/>
          </a:prstGeom>
          <a:noFill/>
        </p:spPr>
        <p:txBody>
          <a:bodyPr wrap="square" rtlCol="0">
            <a:spAutoFit/>
          </a:bodyPr>
          <a:lstStyle/>
          <a:p>
            <a:r>
              <a:rPr lang="en-US" i="1" dirty="0"/>
              <a:t>The Practice of Statistics</a:t>
            </a:r>
            <a:r>
              <a:rPr lang="en-US" dirty="0"/>
              <a:t>, 5</a:t>
            </a:r>
            <a:r>
              <a:rPr lang="en-US" baseline="30000" dirty="0"/>
              <a:t>th</a:t>
            </a:r>
            <a:r>
              <a:rPr lang="en-US" dirty="0"/>
              <a:t> edition by Starnes, Tabor, et al.</a:t>
            </a:r>
          </a:p>
        </p:txBody>
      </p:sp>
      <p:pic>
        <p:nvPicPr>
          <p:cNvPr id="2" name="Picture 1"/>
          <p:cNvPicPr>
            <a:picLocks noChangeAspect="1"/>
          </p:cNvPicPr>
          <p:nvPr/>
        </p:nvPicPr>
        <p:blipFill>
          <a:blip r:embed="rId2"/>
          <a:stretch>
            <a:fillRect/>
          </a:stretch>
        </p:blipFill>
        <p:spPr>
          <a:xfrm>
            <a:off x="6652727" y="1953193"/>
            <a:ext cx="5062952" cy="320635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62221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Student Difficulties with Chi-square tests</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451581" y="2015732"/>
                <a:ext cx="6996680" cy="3828477"/>
              </a:xfrm>
            </p:spPr>
            <p:txBody>
              <a:bodyPr>
                <a:normAutofit/>
              </a:bodyPr>
              <a:lstStyle/>
              <a:p>
                <a:r>
                  <a:rPr lang="en-US" dirty="0"/>
                  <a:t>The Large Counts condition is about expected counts.</a:t>
                </a:r>
              </a:p>
              <a:p>
                <a:r>
                  <a:rPr lang="en-US" dirty="0">
                    <a:sym typeface="Symbol" panose="05050102010706020507" pitchFamily="18" charset="2"/>
                  </a:rPr>
                  <a:t>You must show the expected counts to convince your reader that you really know that they are at least 5.</a:t>
                </a:r>
              </a:p>
              <a:p>
                <a:r>
                  <a:rPr lang="en-US" dirty="0">
                    <a:sym typeface="Symbol" panose="05050102010706020507" pitchFamily="18" charset="2"/>
                  </a:rPr>
                  <a:t>Know the formula for expected counts in a two-way table:</a:t>
                </a:r>
                <a:br>
                  <a:rPr lang="en-US" dirty="0">
                    <a:sym typeface="Symbol" panose="05050102010706020507" pitchFamily="18" charset="2"/>
                  </a:rPr>
                </a:br>
                <a14:m>
                  <m:oMath xmlns:m="http://schemas.openxmlformats.org/officeDocument/2006/math">
                    <m:r>
                      <a:rPr lang="en-US" b="0" i="1" smtClean="0">
                        <a:latin typeface="Cambria Math" panose="02040503050406030204" pitchFamily="18" charset="0"/>
                        <a:sym typeface="Symbol" panose="05050102010706020507" pitchFamily="18" charset="2"/>
                      </a:rPr>
                      <m:t>𝑒𝑥𝑝𝑒𝑐𝑡𝑒𝑑</m:t>
                    </m:r>
                    <m:r>
                      <a:rPr lang="en-US" b="0" i="1" smtClean="0">
                        <a:latin typeface="Cambria Math" panose="02040503050406030204" pitchFamily="18" charset="0"/>
                        <a:sym typeface="Symbol" panose="05050102010706020507" pitchFamily="18" charset="2"/>
                      </a:rPr>
                      <m:t> </m:t>
                    </m:r>
                    <m:r>
                      <a:rPr lang="en-US" b="0" i="1" smtClean="0">
                        <a:latin typeface="Cambria Math" panose="02040503050406030204" pitchFamily="18" charset="0"/>
                        <a:sym typeface="Symbol" panose="05050102010706020507" pitchFamily="18" charset="2"/>
                      </a:rPr>
                      <m:t>𝑐𝑜𝑢𝑛𝑡</m:t>
                    </m:r>
                    <m:r>
                      <a:rPr lang="en-US" b="0" i="1" smtClean="0">
                        <a:latin typeface="Cambria Math" panose="02040503050406030204" pitchFamily="18" charset="0"/>
                        <a:sym typeface="Symbol" panose="05050102010706020507" pitchFamily="18" charset="2"/>
                      </a:rPr>
                      <m:t>=</m:t>
                    </m:r>
                    <m:f>
                      <m:fPr>
                        <m:ctrlPr>
                          <a:rPr lang="en-US" b="0" i="1" smtClean="0">
                            <a:latin typeface="Cambria Math" panose="02040503050406030204" pitchFamily="18" charset="0"/>
                            <a:sym typeface="Symbol" panose="05050102010706020507" pitchFamily="18" charset="2"/>
                          </a:rPr>
                        </m:ctrlPr>
                      </m:fPr>
                      <m:num>
                        <m:r>
                          <a:rPr lang="en-US" b="0" i="1" smtClean="0">
                            <a:latin typeface="Cambria Math" panose="02040503050406030204" pitchFamily="18" charset="0"/>
                            <a:sym typeface="Symbol" panose="05050102010706020507" pitchFamily="18" charset="2"/>
                          </a:rPr>
                          <m:t>𝑟𝑜𝑤</m:t>
                        </m:r>
                        <m:r>
                          <a:rPr lang="en-US" b="0" i="1" smtClean="0">
                            <a:latin typeface="Cambria Math" panose="02040503050406030204" pitchFamily="18" charset="0"/>
                            <a:sym typeface="Symbol" panose="05050102010706020507" pitchFamily="18" charset="2"/>
                          </a:rPr>
                          <m:t> </m:t>
                        </m:r>
                        <m:r>
                          <a:rPr lang="en-US" b="0" i="1" smtClean="0">
                            <a:latin typeface="Cambria Math" panose="02040503050406030204" pitchFamily="18" charset="0"/>
                            <a:sym typeface="Symbol" panose="05050102010706020507" pitchFamily="18" charset="2"/>
                          </a:rPr>
                          <m:t>𝑡𝑜𝑡𝑎𝑙</m:t>
                        </m:r>
                        <m:r>
                          <a:rPr lang="en-US" b="0" i="1" smtClean="0">
                            <a:latin typeface="Cambria Math" panose="02040503050406030204" pitchFamily="18" charset="0"/>
                            <a:sym typeface="Symbol" panose="05050102010706020507" pitchFamily="18" charset="2"/>
                          </a:rPr>
                          <m:t> ×</m:t>
                        </m:r>
                        <m:r>
                          <a:rPr lang="en-US" b="0" i="1" smtClean="0">
                            <a:latin typeface="Cambria Math" panose="02040503050406030204" pitchFamily="18" charset="0"/>
                            <a:ea typeface="Cambria Math" panose="02040503050406030204" pitchFamily="18" charset="0"/>
                            <a:sym typeface="Symbol" panose="05050102010706020507" pitchFamily="18" charset="2"/>
                          </a:rPr>
                          <m:t>𝑐𝑜𝑙𝑢𝑚𝑛</m:t>
                        </m:r>
                        <m:r>
                          <a:rPr lang="en-US" b="0" i="1" smtClean="0">
                            <a:latin typeface="Cambria Math" panose="02040503050406030204" pitchFamily="18" charset="0"/>
                            <a:ea typeface="Cambria Math" panose="02040503050406030204" pitchFamily="18" charset="0"/>
                            <a:sym typeface="Symbol" panose="05050102010706020507" pitchFamily="18" charset="2"/>
                          </a:rPr>
                          <m:t> </m:t>
                        </m:r>
                        <m:r>
                          <a:rPr lang="en-US" b="0" i="1" smtClean="0">
                            <a:latin typeface="Cambria Math" panose="02040503050406030204" pitchFamily="18" charset="0"/>
                            <a:ea typeface="Cambria Math" panose="02040503050406030204" pitchFamily="18" charset="0"/>
                            <a:sym typeface="Symbol" panose="05050102010706020507" pitchFamily="18" charset="2"/>
                          </a:rPr>
                          <m:t>𝑡𝑜𝑡𝑎𝑙</m:t>
                        </m:r>
                      </m:num>
                      <m:den>
                        <m:r>
                          <a:rPr lang="en-US" b="0" i="1" smtClean="0">
                            <a:latin typeface="Cambria Math" panose="02040503050406030204" pitchFamily="18" charset="0"/>
                            <a:sym typeface="Symbol" panose="05050102010706020507" pitchFamily="18" charset="2"/>
                          </a:rPr>
                          <m:t>𝑛</m:t>
                        </m:r>
                      </m:den>
                    </m:f>
                  </m:oMath>
                </a14:m>
                <a:endParaRPr lang="en-US" dirty="0">
                  <a:sym typeface="Symbol" panose="05050102010706020507" pitchFamily="18" charset="2"/>
                </a:endParaRPr>
              </a:p>
              <a:p>
                <a:r>
                  <a:rPr lang="en-US" dirty="0">
                    <a:sym typeface="Symbol" panose="05050102010706020507" pitchFamily="18" charset="2"/>
                  </a:rPr>
                  <a:t>In an FRQ:</a:t>
                </a:r>
              </a:p>
              <a:p>
                <a:pPr lvl="1"/>
                <a:r>
                  <a:rPr lang="en-US" dirty="0">
                    <a:sym typeface="Symbol" panose="05050102010706020507" pitchFamily="18" charset="2"/>
                  </a:rPr>
                  <a:t>Let the question set up your hypotheses</a:t>
                </a:r>
              </a:p>
              <a:p>
                <a:pPr lvl="1"/>
                <a:r>
                  <a:rPr lang="en-US" dirty="0">
                    <a:sym typeface="Symbol" panose="05050102010706020507" pitchFamily="18" charset="2"/>
                  </a:rPr>
                  <a:t>Call it a “chi-square two-way table test”</a:t>
                </a: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451581" y="2015732"/>
                <a:ext cx="6996680" cy="3828477"/>
              </a:xfrm>
              <a:blipFill>
                <a:blip r:embed="rId2"/>
                <a:stretch>
                  <a:fillRect l="-784" t="-159" b="-637"/>
                </a:stretch>
              </a:blipFill>
            </p:spPr>
            <p:txBody>
              <a:bodyPr/>
              <a:lstStyle/>
              <a:p>
                <a:r>
                  <a:rPr lang="en-US">
                    <a:noFill/>
                  </a:rPr>
                  <a:t> </a:t>
                </a:r>
              </a:p>
            </p:txBody>
          </p:sp>
        </mc:Fallback>
      </mc:AlternateContent>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48261" y="2295939"/>
            <a:ext cx="3369131" cy="3001618"/>
          </a:xfrm>
          <a:prstGeom prst="rect">
            <a:avLst/>
          </a:prstGeom>
        </p:spPr>
      </p:pic>
    </p:spTree>
    <p:extLst>
      <p:ext uri="{BB962C8B-B14F-4D97-AF65-F5344CB8AC3E}">
        <p14:creationId xmlns:p14="http://schemas.microsoft.com/office/powerpoint/2010/main" val="233316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Inference about Relationships between Quantitative Variables (Slope)</a:t>
            </a:r>
            <a:endParaRPr lang="en-US" dirty="0"/>
          </a:p>
        </p:txBody>
      </p:sp>
      <p:sp>
        <p:nvSpPr>
          <p:cNvPr id="3" name="Content Placeholder 2"/>
          <p:cNvSpPr>
            <a:spLocks noGrp="1"/>
          </p:cNvSpPr>
          <p:nvPr>
            <p:ph idx="1"/>
          </p:nvPr>
        </p:nvSpPr>
        <p:spPr/>
        <p:txBody>
          <a:bodyPr>
            <a:normAutofit/>
          </a:bodyPr>
          <a:lstStyle/>
          <a:p>
            <a:r>
              <a:rPr lang="en-US" dirty="0"/>
              <a:t>One-sample </a:t>
            </a:r>
            <a:r>
              <a:rPr lang="en-US" i="1" dirty="0"/>
              <a:t>t</a:t>
            </a:r>
            <a:r>
              <a:rPr lang="en-US" dirty="0"/>
              <a:t> interval for</a:t>
            </a:r>
            <a:r>
              <a:rPr lang="en-US" i="1" dirty="0"/>
              <a:t> </a:t>
            </a:r>
            <a:r>
              <a:rPr lang="el-GR" i="1" dirty="0">
                <a:latin typeface="Times New Roman" panose="02020603050405020304" pitchFamily="18" charset="0"/>
                <a:cs typeface="Times New Roman" panose="02020603050405020304" pitchFamily="18" charset="0"/>
              </a:rPr>
              <a:t>β</a:t>
            </a:r>
            <a:endParaRPr lang="en-US" i="1" dirty="0"/>
          </a:p>
          <a:p>
            <a:pPr lvl="1"/>
            <a:r>
              <a:rPr lang="en-US" dirty="0"/>
              <a:t>Calculator </a:t>
            </a:r>
            <a:r>
              <a:rPr lang="en-US" dirty="0" err="1"/>
              <a:t>LinRegTInt</a:t>
            </a:r>
            <a:endParaRPr lang="en-US" dirty="0"/>
          </a:p>
          <a:p>
            <a:r>
              <a:rPr lang="en-US" dirty="0"/>
              <a:t>One-sample </a:t>
            </a:r>
            <a:r>
              <a:rPr lang="en-US" i="1" dirty="0"/>
              <a:t>t</a:t>
            </a:r>
            <a:r>
              <a:rPr lang="en-US" dirty="0"/>
              <a:t> test for</a:t>
            </a:r>
            <a:r>
              <a:rPr lang="en-US" i="1" dirty="0"/>
              <a:t> </a:t>
            </a:r>
            <a:r>
              <a:rPr lang="el-GR" i="1" dirty="0">
                <a:latin typeface="Times New Roman" panose="02020603050405020304" pitchFamily="18" charset="0"/>
                <a:cs typeface="Times New Roman" panose="02020603050405020304" pitchFamily="18" charset="0"/>
              </a:rPr>
              <a:t>β</a:t>
            </a:r>
            <a:endParaRPr lang="en-US" i="1" dirty="0"/>
          </a:p>
          <a:p>
            <a:pPr lvl="1"/>
            <a:r>
              <a:rPr lang="en-US" dirty="0"/>
              <a:t>Calculator </a:t>
            </a:r>
            <a:r>
              <a:rPr lang="en-US" dirty="0" err="1"/>
              <a:t>LinRegTTest</a:t>
            </a:r>
            <a:endParaRPr lang="en-US" dirty="0"/>
          </a:p>
        </p:txBody>
      </p:sp>
      <p:pic>
        <p:nvPicPr>
          <p:cNvPr id="9218" name="Picture 2" descr="http://troop910.com/wp-content/uploads/2016/02/c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0028" y="2170694"/>
            <a:ext cx="4752975" cy="3295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282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Conditions for Inference about Slope</a:t>
            </a:r>
            <a:endParaRPr lang="en-US" dirty="0"/>
          </a:p>
        </p:txBody>
      </p:sp>
      <p:sp>
        <p:nvSpPr>
          <p:cNvPr id="5" name="Content Placeholder 4"/>
          <p:cNvSpPr>
            <a:spLocks noGrp="1"/>
          </p:cNvSpPr>
          <p:nvPr>
            <p:ph idx="1"/>
          </p:nvPr>
        </p:nvSpPr>
        <p:spPr>
          <a:xfrm>
            <a:off x="1451581" y="2015732"/>
            <a:ext cx="5853680" cy="3828477"/>
          </a:xfrm>
        </p:spPr>
        <p:txBody>
          <a:bodyPr>
            <a:normAutofit lnSpcReduction="10000"/>
          </a:bodyPr>
          <a:lstStyle/>
          <a:p>
            <a:r>
              <a:rPr lang="en-US" b="1" dirty="0"/>
              <a:t>Linear: </a:t>
            </a:r>
            <a:r>
              <a:rPr lang="en-US" dirty="0"/>
              <a:t>true relationship between variables is linear</a:t>
            </a:r>
          </a:p>
          <a:p>
            <a:r>
              <a:rPr lang="en-US" b="1" dirty="0"/>
              <a:t>Independent (observations): </a:t>
            </a:r>
            <a:r>
              <a:rPr lang="en-US" i="1" dirty="0"/>
              <a:t>n </a:t>
            </a:r>
            <a:r>
              <a:rPr lang="en-US" dirty="0"/>
              <a:t>&lt; 0.10</a:t>
            </a:r>
            <a:r>
              <a:rPr lang="en-US" i="1" dirty="0"/>
              <a:t>N</a:t>
            </a:r>
            <a:r>
              <a:rPr lang="en-US" dirty="0"/>
              <a:t> when sampling without replacement (ignore otherwise)</a:t>
            </a:r>
          </a:p>
          <a:p>
            <a:r>
              <a:rPr lang="en-US" b="1" dirty="0"/>
              <a:t>Normal: </a:t>
            </a:r>
            <a:r>
              <a:rPr lang="en-US" dirty="0"/>
              <a:t>the distribution of the response variable </a:t>
            </a:r>
            <a:r>
              <a:rPr lang="en-US" i="1" dirty="0"/>
              <a:t>y</a:t>
            </a:r>
            <a:r>
              <a:rPr lang="en-US" dirty="0"/>
              <a:t> is Normal for each value of explanatory variable </a:t>
            </a:r>
            <a:r>
              <a:rPr lang="en-US" i="1" dirty="0"/>
              <a:t>x</a:t>
            </a:r>
          </a:p>
          <a:p>
            <a:r>
              <a:rPr lang="en-US" b="1" dirty="0"/>
              <a:t>Equal SD: </a:t>
            </a:r>
            <a:r>
              <a:rPr lang="en-US" dirty="0"/>
              <a:t>constant </a:t>
            </a:r>
            <a:r>
              <a:rPr lang="el-GR" i="1" dirty="0">
                <a:latin typeface="Times New Roman" panose="02020603050405020304" pitchFamily="18" charset="0"/>
                <a:cs typeface="Times New Roman" panose="02020603050405020304" pitchFamily="18" charset="0"/>
              </a:rPr>
              <a:t>σ</a:t>
            </a:r>
            <a:r>
              <a:rPr lang="en-US" dirty="0">
                <a:latin typeface="Times New Roman" panose="02020603050405020304" pitchFamily="18" charset="0"/>
                <a:cs typeface="Times New Roman" panose="02020603050405020304" pitchFamily="18" charset="0"/>
              </a:rPr>
              <a:t> </a:t>
            </a:r>
            <a:r>
              <a:rPr lang="en-US" dirty="0"/>
              <a:t>around the regression line for all values of the explanatory variable </a:t>
            </a:r>
            <a:r>
              <a:rPr lang="en-US" i="1" dirty="0"/>
              <a:t>x</a:t>
            </a:r>
            <a:endParaRPr lang="en-US" b="1" i="1" dirty="0"/>
          </a:p>
          <a:p>
            <a:r>
              <a:rPr lang="en-US" b="1" dirty="0"/>
              <a:t>Random:</a:t>
            </a:r>
            <a:r>
              <a:rPr lang="en-US" dirty="0"/>
              <a:t> data from a random sample or randomized experiment</a:t>
            </a:r>
          </a:p>
        </p:txBody>
      </p:sp>
      <p:sp>
        <p:nvSpPr>
          <p:cNvPr id="7" name="TextBox 6"/>
          <p:cNvSpPr txBox="1"/>
          <p:nvPr/>
        </p:nvSpPr>
        <p:spPr>
          <a:xfrm>
            <a:off x="6282383" y="5258991"/>
            <a:ext cx="5803640" cy="369332"/>
          </a:xfrm>
          <a:prstGeom prst="rect">
            <a:avLst/>
          </a:prstGeom>
          <a:noFill/>
        </p:spPr>
        <p:txBody>
          <a:bodyPr wrap="square" rtlCol="0">
            <a:spAutoFit/>
          </a:bodyPr>
          <a:lstStyle/>
          <a:p>
            <a:r>
              <a:rPr lang="en-US" i="1" dirty="0"/>
              <a:t>The Practice of Statistics</a:t>
            </a:r>
            <a:r>
              <a:rPr lang="en-US" dirty="0"/>
              <a:t>, 5</a:t>
            </a:r>
            <a:r>
              <a:rPr lang="en-US" baseline="30000" dirty="0"/>
              <a:t>th</a:t>
            </a:r>
            <a:r>
              <a:rPr lang="en-US" dirty="0"/>
              <a:t> edition by Starnes, Tabor, et al.</a:t>
            </a:r>
          </a:p>
        </p:txBody>
      </p:sp>
      <p:pic>
        <p:nvPicPr>
          <p:cNvPr id="3" name="Picture 2"/>
          <p:cNvPicPr>
            <a:picLocks noChangeAspect="1"/>
          </p:cNvPicPr>
          <p:nvPr/>
        </p:nvPicPr>
        <p:blipFill>
          <a:blip r:embed="rId2"/>
          <a:stretch>
            <a:fillRect/>
          </a:stretch>
        </p:blipFill>
        <p:spPr>
          <a:xfrm>
            <a:off x="7305261" y="2344964"/>
            <a:ext cx="4529276" cy="258479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86958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Student Difficulties with Inference </a:t>
            </a:r>
            <a:br>
              <a:rPr lang="en-US" cap="none" dirty="0"/>
            </a:br>
            <a:r>
              <a:rPr lang="en-US" cap="none" dirty="0"/>
              <a:t>about Slope</a:t>
            </a:r>
            <a:endParaRPr lang="en-US" dirty="0"/>
          </a:p>
        </p:txBody>
      </p:sp>
      <p:sp>
        <p:nvSpPr>
          <p:cNvPr id="5" name="Content Placeholder 4"/>
          <p:cNvSpPr>
            <a:spLocks noGrp="1"/>
          </p:cNvSpPr>
          <p:nvPr>
            <p:ph idx="1"/>
          </p:nvPr>
        </p:nvSpPr>
        <p:spPr>
          <a:xfrm>
            <a:off x="1451581" y="2015732"/>
            <a:ext cx="4800132" cy="3828477"/>
          </a:xfrm>
        </p:spPr>
        <p:txBody>
          <a:bodyPr>
            <a:normAutofit/>
          </a:bodyPr>
          <a:lstStyle/>
          <a:p>
            <a:r>
              <a:rPr lang="en-US" dirty="0" err="1"/>
              <a:t>df</a:t>
            </a:r>
            <a:r>
              <a:rPr lang="en-US" dirty="0"/>
              <a:t> = </a:t>
            </a:r>
            <a:r>
              <a:rPr lang="en-US" i="1" dirty="0"/>
              <a:t>n</a:t>
            </a:r>
            <a:r>
              <a:rPr lang="en-US" dirty="0"/>
              <a:t> – 2 because we are estimating two parameters </a:t>
            </a:r>
            <a:r>
              <a:rPr lang="el-GR" i="1" dirty="0">
                <a:latin typeface="Times New Roman" panose="02020603050405020304" pitchFamily="18" charset="0"/>
                <a:cs typeface="Times New Roman" panose="02020603050405020304" pitchFamily="18" charset="0"/>
              </a:rPr>
              <a:t>α</a:t>
            </a:r>
            <a:r>
              <a:rPr lang="en-US" dirty="0">
                <a:latin typeface="Times New Roman" panose="02020603050405020304" pitchFamily="18" charset="0"/>
                <a:cs typeface="Times New Roman" panose="02020603050405020304" pitchFamily="18" charset="0"/>
              </a:rPr>
              <a:t>, </a:t>
            </a:r>
            <a:r>
              <a:rPr lang="el-GR" i="1" dirty="0">
                <a:latin typeface="Times New Roman" panose="02020603050405020304" pitchFamily="18" charset="0"/>
                <a:cs typeface="Times New Roman" panose="02020603050405020304" pitchFamily="18" charset="0"/>
              </a:rPr>
              <a:t>β</a:t>
            </a:r>
            <a:endParaRPr lang="en-US" i="1" dirty="0"/>
          </a:p>
          <a:p>
            <a:r>
              <a:rPr lang="en-US" dirty="0">
                <a:sym typeface="Symbol" panose="05050102010706020507" pitchFamily="18" charset="2"/>
              </a:rPr>
              <a:t>Don’t get hung up on conditions – </a:t>
            </a:r>
            <a:r>
              <a:rPr lang="en-US" dirty="0"/>
              <a:t>rarely (never?) tested to date</a:t>
            </a:r>
            <a:r>
              <a:rPr lang="en-US" dirty="0">
                <a:sym typeface="Symbol" panose="05050102010706020507" pitchFamily="18" charset="2"/>
              </a:rPr>
              <a:t>.</a:t>
            </a:r>
          </a:p>
          <a:p>
            <a:r>
              <a:rPr lang="en-US" dirty="0">
                <a:sym typeface="Symbol" panose="05050102010706020507" pitchFamily="18" charset="2"/>
              </a:rPr>
              <a:t>Be able to calculate residuals (</a:t>
            </a:r>
            <a:r>
              <a:rPr lang="en-US" i="1" dirty="0">
                <a:sym typeface="Symbol" panose="05050102010706020507" pitchFamily="18" charset="2"/>
              </a:rPr>
              <a:t>observed y </a:t>
            </a:r>
            <a:r>
              <a:rPr lang="en-US" dirty="0">
                <a:sym typeface="Symbol" panose="05050102010706020507" pitchFamily="18" charset="2"/>
              </a:rPr>
              <a:t>– </a:t>
            </a:r>
            <a:r>
              <a:rPr lang="en-US" i="1" dirty="0">
                <a:sym typeface="Symbol" panose="05050102010706020507" pitchFamily="18" charset="2"/>
              </a:rPr>
              <a:t>predicted y</a:t>
            </a:r>
            <a:r>
              <a:rPr lang="en-US" dirty="0">
                <a:sym typeface="Symbol" panose="05050102010706020507" pitchFamily="18" charset="2"/>
              </a:rPr>
              <a:t>) and interpret residual plots.</a:t>
            </a:r>
          </a:p>
        </p:txBody>
      </p:sp>
      <p:pic>
        <p:nvPicPr>
          <p:cNvPr id="2" name="Picture 1"/>
          <p:cNvPicPr>
            <a:picLocks noChangeAspect="1"/>
          </p:cNvPicPr>
          <p:nvPr/>
        </p:nvPicPr>
        <p:blipFill>
          <a:blip r:embed="rId2"/>
          <a:stretch>
            <a:fillRect/>
          </a:stretch>
        </p:blipFill>
        <p:spPr>
          <a:xfrm>
            <a:off x="7553738" y="280090"/>
            <a:ext cx="3982897" cy="2619679"/>
          </a:xfrm>
          <a:prstGeom prst="rect">
            <a:avLst/>
          </a:prstGeom>
          <a:ln>
            <a:noFill/>
          </a:ln>
          <a:effectLst>
            <a:outerShdw blurRad="190500" algn="tl" rotWithShape="0">
              <a:srgbClr val="000000">
                <a:alpha val="70000"/>
              </a:srgbClr>
            </a:outerShdw>
          </a:effectLst>
        </p:spPr>
      </p:pic>
      <p:pic>
        <p:nvPicPr>
          <p:cNvPr id="3" name="Picture 2"/>
          <p:cNvPicPr>
            <a:picLocks noChangeAspect="1"/>
          </p:cNvPicPr>
          <p:nvPr/>
        </p:nvPicPr>
        <p:blipFill>
          <a:blip r:embed="rId3"/>
          <a:stretch>
            <a:fillRect/>
          </a:stretch>
        </p:blipFill>
        <p:spPr>
          <a:xfrm>
            <a:off x="7553737" y="3059828"/>
            <a:ext cx="3982897" cy="2599715"/>
          </a:xfrm>
          <a:prstGeom prst="rect">
            <a:avLst/>
          </a:prstGeom>
          <a:ln>
            <a:noFill/>
          </a:ln>
          <a:effectLst>
            <a:outerShdw blurRad="190500" algn="tl" rotWithShape="0">
              <a:srgbClr val="000000">
                <a:alpha val="70000"/>
              </a:srgbClr>
            </a:outerShdw>
          </a:effectLst>
        </p:spPr>
      </p:pic>
      <p:sp>
        <p:nvSpPr>
          <p:cNvPr id="8" name="TextBox 7"/>
          <p:cNvSpPr txBox="1"/>
          <p:nvPr/>
        </p:nvSpPr>
        <p:spPr>
          <a:xfrm>
            <a:off x="6643365" y="5729117"/>
            <a:ext cx="5803640" cy="369332"/>
          </a:xfrm>
          <a:prstGeom prst="rect">
            <a:avLst/>
          </a:prstGeom>
          <a:noFill/>
        </p:spPr>
        <p:txBody>
          <a:bodyPr wrap="square" rtlCol="0">
            <a:spAutoFit/>
          </a:bodyPr>
          <a:lstStyle/>
          <a:p>
            <a:r>
              <a:rPr lang="en-US" i="1" dirty="0"/>
              <a:t>The Practice of Statistics</a:t>
            </a:r>
            <a:r>
              <a:rPr lang="en-US" dirty="0"/>
              <a:t>, 5</a:t>
            </a:r>
            <a:r>
              <a:rPr lang="en-US" baseline="30000" dirty="0"/>
              <a:t>th</a:t>
            </a:r>
            <a:r>
              <a:rPr lang="en-US" dirty="0"/>
              <a:t> edition by Starnes, Tabor, et al.</a:t>
            </a:r>
          </a:p>
        </p:txBody>
      </p:sp>
    </p:spTree>
    <p:extLst>
      <p:ext uri="{BB962C8B-B14F-4D97-AF65-F5344CB8AC3E}">
        <p14:creationId xmlns:p14="http://schemas.microsoft.com/office/powerpoint/2010/main" val="940763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Teaching Frameworks &amp; Ideas</a:t>
            </a:r>
          </a:p>
        </p:txBody>
      </p:sp>
    </p:spTree>
    <p:extLst>
      <p:ext uri="{BB962C8B-B14F-4D97-AF65-F5344CB8AC3E}">
        <p14:creationId xmlns:p14="http://schemas.microsoft.com/office/powerpoint/2010/main" val="63947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5608" y="321802"/>
            <a:ext cx="9390888" cy="3693319"/>
          </a:xfrm>
          <a:prstGeom prst="rect">
            <a:avLst/>
          </a:prstGeom>
        </p:spPr>
        <p:txBody>
          <a:bodyPr wrap="square">
            <a:spAutoFit/>
          </a:bodyPr>
          <a:lstStyle/>
          <a:p>
            <a:r>
              <a:rPr lang="en-US" sz="5400" dirty="0"/>
              <a:t>AP Stats Webinar</a:t>
            </a:r>
            <a:br>
              <a:rPr lang="en-US" dirty="0"/>
            </a:br>
            <a:r>
              <a:rPr lang="en-US" sz="3600" dirty="0">
                <a:solidFill>
                  <a:srgbClr val="0070C0"/>
                </a:solidFill>
              </a:rPr>
              <a:t>Putting It (Inference) All Together</a:t>
            </a:r>
            <a:br>
              <a:rPr lang="en-US" sz="2400" dirty="0">
                <a:solidFill>
                  <a:prstClr val="black"/>
                </a:solidFill>
              </a:rPr>
            </a:br>
            <a:r>
              <a:rPr lang="en-US" sz="2400" dirty="0">
                <a:solidFill>
                  <a:prstClr val="black"/>
                </a:solidFill>
              </a:rPr>
              <a:t>Monday,  21 Mar 2016, 7:30-8:30PM EDT</a:t>
            </a:r>
            <a:endParaRPr lang="en-US" sz="2400" dirty="0"/>
          </a:p>
          <a:p>
            <a:br>
              <a:rPr lang="en-US" sz="2400" dirty="0"/>
            </a:br>
            <a:br>
              <a:rPr lang="en-US" sz="2400" dirty="0"/>
            </a:br>
            <a:r>
              <a:rPr lang="en-US" sz="2400" dirty="0"/>
              <a:t>If you are still having sound issues, please use the “chat” feature to ask for help. Be sure to select “All Panelists” when asking your questions, so our moderator can view your comments and help.</a:t>
            </a:r>
          </a:p>
        </p:txBody>
      </p:sp>
    </p:spTree>
    <p:extLst>
      <p:ext uri="{BB962C8B-B14F-4D97-AF65-F5344CB8AC3E}">
        <p14:creationId xmlns:p14="http://schemas.microsoft.com/office/powerpoint/2010/main" val="1068089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Scope of Inference</a:t>
            </a:r>
            <a:endParaRPr lang="en-US" dirty="0"/>
          </a:p>
        </p:txBody>
      </p:sp>
      <p:sp>
        <p:nvSpPr>
          <p:cNvPr id="3" name="Content Placeholder 2"/>
          <p:cNvSpPr>
            <a:spLocks noGrp="1"/>
          </p:cNvSpPr>
          <p:nvPr>
            <p:ph idx="1"/>
          </p:nvPr>
        </p:nvSpPr>
        <p:spPr>
          <a:xfrm>
            <a:off x="1451579" y="1936219"/>
            <a:ext cx="6042525" cy="4037198"/>
          </a:xfrm>
        </p:spPr>
        <p:txBody>
          <a:bodyPr>
            <a:normAutofit/>
          </a:bodyPr>
          <a:lstStyle/>
          <a:p>
            <a:r>
              <a:rPr lang="en-US" dirty="0"/>
              <a:t>How is randomness used?</a:t>
            </a:r>
          </a:p>
          <a:p>
            <a:pPr lvl="1"/>
            <a:r>
              <a:rPr lang="en-US" dirty="0"/>
              <a:t>Random sampling from some larger population</a:t>
            </a:r>
          </a:p>
          <a:p>
            <a:pPr lvl="1"/>
            <a:r>
              <a:rPr lang="en-US" dirty="0"/>
              <a:t>Random assignment of subjects to treatments (or vice-versa)</a:t>
            </a:r>
          </a:p>
          <a:p>
            <a:r>
              <a:rPr lang="en-US" dirty="0"/>
              <a:t>What conclusions can be drawn?</a:t>
            </a:r>
          </a:p>
          <a:p>
            <a:pPr lvl="1"/>
            <a:r>
              <a:rPr lang="en-US" dirty="0"/>
              <a:t>Random sampling allows inference about a larger population/association</a:t>
            </a:r>
          </a:p>
          <a:p>
            <a:pPr lvl="1"/>
            <a:r>
              <a:rPr lang="en-US" dirty="0"/>
              <a:t>Random assignment allows for inference about cause-and-effect</a:t>
            </a:r>
          </a:p>
          <a:p>
            <a:endParaRPr lang="en-US" dirty="0"/>
          </a:p>
        </p:txBody>
      </p:sp>
      <p:pic>
        <p:nvPicPr>
          <p:cNvPr id="10242" name="Picture 2" descr="https://upload.wikimedia.org/wikipedia/commons/9/9b/Social_Network_Analysis_Visualizati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4104" y="2190749"/>
            <a:ext cx="4422817" cy="329565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2524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cap="none" dirty="0"/>
              <a:t>Teaching Inference – The Four-step Process</a:t>
            </a:r>
          </a:p>
        </p:txBody>
      </p:sp>
      <p:sp>
        <p:nvSpPr>
          <p:cNvPr id="5" name="Content Placeholder 4"/>
          <p:cNvSpPr>
            <a:spLocks noGrp="1"/>
          </p:cNvSpPr>
          <p:nvPr>
            <p:ph idx="1"/>
          </p:nvPr>
        </p:nvSpPr>
        <p:spPr>
          <a:xfrm>
            <a:off x="1451580" y="2638780"/>
            <a:ext cx="4729764" cy="3420644"/>
          </a:xfrm>
        </p:spPr>
        <p:txBody>
          <a:bodyPr>
            <a:normAutofit lnSpcReduction="10000"/>
          </a:bodyPr>
          <a:lstStyle/>
          <a:p>
            <a:pPr marL="0" indent="0">
              <a:buNone/>
            </a:pPr>
            <a:r>
              <a:rPr lang="en-US" b="1" dirty="0"/>
              <a:t>INTERVALS</a:t>
            </a:r>
          </a:p>
          <a:p>
            <a:pPr marL="457200" indent="-457200">
              <a:buFont typeface="+mj-lt"/>
              <a:buAutoNum type="arabicPeriod"/>
            </a:pPr>
            <a:r>
              <a:rPr lang="en-US" dirty="0"/>
              <a:t>STATE – define parameters and state confidence level</a:t>
            </a:r>
          </a:p>
          <a:p>
            <a:pPr marL="457200" indent="-457200">
              <a:buFont typeface="+mj-lt"/>
              <a:buAutoNum type="arabicPeriod"/>
            </a:pPr>
            <a:r>
              <a:rPr lang="en-US" dirty="0"/>
              <a:t>PLAN – give name (or formula) of procedure and check conditions</a:t>
            </a:r>
          </a:p>
          <a:p>
            <a:pPr marL="457200" indent="-457200">
              <a:buFont typeface="+mj-lt"/>
              <a:buAutoNum type="arabicPeriod"/>
            </a:pPr>
            <a:r>
              <a:rPr lang="en-US" dirty="0"/>
              <a:t>DO – perform calculations (give interval from calculator)</a:t>
            </a:r>
          </a:p>
          <a:p>
            <a:pPr marL="457200" indent="-457200">
              <a:buFont typeface="+mj-lt"/>
              <a:buAutoNum type="arabicPeriod"/>
            </a:pPr>
            <a:r>
              <a:rPr lang="en-US" dirty="0"/>
              <a:t>CONCLUDE – interpret interval</a:t>
            </a:r>
          </a:p>
          <a:p>
            <a:endParaRPr lang="en-US" dirty="0"/>
          </a:p>
          <a:p>
            <a:endParaRPr lang="en-US" dirty="0"/>
          </a:p>
        </p:txBody>
      </p:sp>
      <p:sp>
        <p:nvSpPr>
          <p:cNvPr id="3" name="Rectangle 2"/>
          <p:cNvSpPr/>
          <p:nvPr/>
        </p:nvSpPr>
        <p:spPr>
          <a:xfrm>
            <a:off x="1558821" y="2015732"/>
            <a:ext cx="6237990" cy="707886"/>
          </a:xfrm>
          <a:prstGeom prst="rect">
            <a:avLst/>
          </a:prstGeom>
        </p:spPr>
        <p:txBody>
          <a:bodyPr wrap="none">
            <a:spAutoFit/>
          </a:bodyPr>
          <a:lstStyle/>
          <a:p>
            <a:r>
              <a:rPr lang="en-US" sz="2000" dirty="0"/>
              <a:t>(</a:t>
            </a:r>
            <a:r>
              <a:rPr lang="en-US" sz="2000" i="1" dirty="0"/>
              <a:t>The Practice of Statistics</a:t>
            </a:r>
            <a:r>
              <a:rPr lang="en-US" sz="2000" dirty="0"/>
              <a:t>, 5</a:t>
            </a:r>
            <a:r>
              <a:rPr lang="en-US" sz="2000" baseline="30000" dirty="0"/>
              <a:t>th</a:t>
            </a:r>
            <a:r>
              <a:rPr lang="en-US" sz="2000" dirty="0"/>
              <a:t> edition by Starnes, Tabor, et al.)</a:t>
            </a:r>
          </a:p>
          <a:p>
            <a:r>
              <a:rPr lang="en-US" sz="2000" dirty="0"/>
              <a:t> </a:t>
            </a:r>
          </a:p>
        </p:txBody>
      </p:sp>
      <p:sp>
        <p:nvSpPr>
          <p:cNvPr id="7" name="Content Placeholder 4"/>
          <p:cNvSpPr txBox="1">
            <a:spLocks/>
          </p:cNvSpPr>
          <p:nvPr/>
        </p:nvSpPr>
        <p:spPr>
          <a:xfrm>
            <a:off x="6749004" y="2638780"/>
            <a:ext cx="4552980" cy="3420644"/>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en-US" b="1" dirty="0"/>
              <a:t>TESTS</a:t>
            </a:r>
          </a:p>
          <a:p>
            <a:pPr marL="457200" indent="-457200">
              <a:buFont typeface="+mj-lt"/>
              <a:buAutoNum type="arabicPeriod"/>
            </a:pPr>
            <a:r>
              <a:rPr lang="en-US" dirty="0"/>
              <a:t>STATE – hypotheses and significance level</a:t>
            </a:r>
          </a:p>
          <a:p>
            <a:pPr marL="457200" indent="-457200">
              <a:buFont typeface="+mj-lt"/>
              <a:buAutoNum type="arabicPeriod"/>
            </a:pPr>
            <a:r>
              <a:rPr lang="en-US" dirty="0"/>
              <a:t>PLAN – give name (or formula) of procedure and check conditions</a:t>
            </a:r>
          </a:p>
          <a:p>
            <a:pPr marL="457200" indent="-457200">
              <a:buFont typeface="+mj-lt"/>
              <a:buAutoNum type="arabicPeriod"/>
            </a:pPr>
            <a:r>
              <a:rPr lang="en-US" dirty="0"/>
              <a:t>DO – perform calculations (give test stat and </a:t>
            </a:r>
            <a:r>
              <a:rPr lang="en-US" i="1" dirty="0"/>
              <a:t>P</a:t>
            </a:r>
            <a:r>
              <a:rPr lang="en-US" dirty="0"/>
              <a:t>-value from calculator)</a:t>
            </a:r>
          </a:p>
          <a:p>
            <a:pPr marL="457200" indent="-457200">
              <a:buFont typeface="+mj-lt"/>
              <a:buAutoNum type="arabicPeriod"/>
            </a:pPr>
            <a:r>
              <a:rPr lang="en-US" dirty="0"/>
              <a:t>CONCLUDE – write conclusion</a:t>
            </a:r>
          </a:p>
          <a:p>
            <a:endParaRPr lang="en-US" dirty="0"/>
          </a:p>
          <a:p>
            <a:endParaRPr lang="en-US" dirty="0"/>
          </a:p>
        </p:txBody>
      </p:sp>
    </p:spTree>
    <p:extLst>
      <p:ext uri="{BB962C8B-B14F-4D97-AF65-F5344CB8AC3E}">
        <p14:creationId xmlns:p14="http://schemas.microsoft.com/office/powerpoint/2010/main" val="1314102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cap="none" dirty="0"/>
              <a:t>Intervals vs. Tests</a:t>
            </a:r>
            <a:br>
              <a:rPr lang="en-US" cap="none" dirty="0"/>
            </a:br>
            <a:r>
              <a:rPr lang="en-US" cap="none" dirty="0"/>
              <a:t>Considerations Beyond the Four-step Process</a:t>
            </a:r>
          </a:p>
        </p:txBody>
      </p:sp>
      <p:sp>
        <p:nvSpPr>
          <p:cNvPr id="5" name="Content Placeholder 4"/>
          <p:cNvSpPr>
            <a:spLocks noGrp="1"/>
          </p:cNvSpPr>
          <p:nvPr>
            <p:ph idx="1"/>
          </p:nvPr>
        </p:nvSpPr>
        <p:spPr>
          <a:xfrm>
            <a:off x="1451580" y="2015732"/>
            <a:ext cx="7425720" cy="4280293"/>
          </a:xfrm>
        </p:spPr>
        <p:txBody>
          <a:bodyPr>
            <a:normAutofit/>
          </a:bodyPr>
          <a:lstStyle/>
          <a:p>
            <a:r>
              <a:rPr lang="en-US" dirty="0"/>
              <a:t>Intervals</a:t>
            </a:r>
          </a:p>
          <a:p>
            <a:pPr lvl="1"/>
            <a:r>
              <a:rPr lang="en-US" dirty="0"/>
              <a:t>Interpret the confidence level</a:t>
            </a:r>
          </a:p>
          <a:p>
            <a:pPr lvl="1"/>
            <a:r>
              <a:rPr lang="en-US" dirty="0"/>
              <a:t>Know what factors affect the width of the interval (margin of error)</a:t>
            </a:r>
          </a:p>
          <a:p>
            <a:pPr lvl="1"/>
            <a:r>
              <a:rPr lang="en-US" dirty="0"/>
              <a:t>Does the interval include 0? (test decisions from an interval)</a:t>
            </a:r>
          </a:p>
          <a:p>
            <a:r>
              <a:rPr lang="en-US" dirty="0"/>
              <a:t>Tests</a:t>
            </a:r>
          </a:p>
          <a:p>
            <a:pPr lvl="1"/>
            <a:r>
              <a:rPr lang="en-US" dirty="0"/>
              <a:t>Describe Type I &amp; II errors (and consequences)</a:t>
            </a:r>
          </a:p>
          <a:p>
            <a:pPr lvl="1"/>
            <a:r>
              <a:rPr lang="en-US" dirty="0"/>
              <a:t>Interpret the </a:t>
            </a:r>
            <a:r>
              <a:rPr lang="en-US" i="1" dirty="0"/>
              <a:t>P</a:t>
            </a:r>
            <a:r>
              <a:rPr lang="en-US" dirty="0"/>
              <a:t>-value</a:t>
            </a:r>
          </a:p>
          <a:p>
            <a:pPr lvl="1"/>
            <a:r>
              <a:rPr lang="en-US" dirty="0"/>
              <a:t>Know what factors affect power of a test</a:t>
            </a:r>
          </a:p>
          <a:p>
            <a:endParaRPr lang="en-US" dirty="0"/>
          </a:p>
        </p:txBody>
      </p:sp>
      <p:pic>
        <p:nvPicPr>
          <p:cNvPr id="5122" name="Picture 2" descr="http://www.hersheys.com/kisses/images/products/Kisses_MilkChocolate_her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8050" y="1118844"/>
            <a:ext cx="3028950"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258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cap="none" dirty="0"/>
              <a:t>Tips for The Exam and Formulas</a:t>
            </a:r>
          </a:p>
        </p:txBody>
      </p:sp>
      <p:sp>
        <p:nvSpPr>
          <p:cNvPr id="5" name="Content Placeholder 4"/>
          <p:cNvSpPr>
            <a:spLocks noGrp="1"/>
          </p:cNvSpPr>
          <p:nvPr>
            <p:ph idx="1"/>
          </p:nvPr>
        </p:nvSpPr>
        <p:spPr>
          <a:xfrm>
            <a:off x="1451580" y="2015732"/>
            <a:ext cx="5595396" cy="3450613"/>
          </a:xfrm>
        </p:spPr>
        <p:txBody>
          <a:bodyPr>
            <a:normAutofit/>
          </a:bodyPr>
          <a:lstStyle/>
          <a:p>
            <a:r>
              <a:rPr lang="en-US" dirty="0"/>
              <a:t>AP Exam FRQs – do not worry about writing out two-sample formulas on the AP Exam</a:t>
            </a:r>
          </a:p>
          <a:p>
            <a:r>
              <a:rPr lang="en-US" dirty="0"/>
              <a:t>Why do I require the formulas for my own tests?</a:t>
            </a:r>
          </a:p>
          <a:p>
            <a:r>
              <a:rPr lang="en-US" dirty="0"/>
              <a:t>AP Exam MCQs – it is possible the questions about two-sample formulas will be on the MCQ part of the AP Exam</a:t>
            </a:r>
          </a:p>
          <a:p>
            <a:r>
              <a:rPr lang="en-US" dirty="0"/>
              <a:t>Remind students that variances add for independent random variables!</a:t>
            </a:r>
          </a:p>
          <a:p>
            <a:endParaRPr lang="en-US" dirty="0"/>
          </a:p>
          <a:p>
            <a:endParaRPr lang="en-US" dirty="0"/>
          </a:p>
        </p:txBody>
      </p:sp>
      <p:pic>
        <p:nvPicPr>
          <p:cNvPr id="7" name="Picture 2" descr="https://static.pexels.com/photos/5521/animal-green-fro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6976" y="4064611"/>
            <a:ext cx="2916905" cy="194460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8" name="Picture 4" descr="https://upload.wikimedia.org/wikipedia/commons/6/6e/Schrecklicherpfeilgiftfrosch-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1000" y="2009937"/>
            <a:ext cx="2587625" cy="19746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076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The Logic of a Test</a:t>
            </a:r>
            <a:endParaRPr lang="en-US" dirty="0"/>
          </a:p>
        </p:txBody>
      </p:sp>
      <p:sp>
        <p:nvSpPr>
          <p:cNvPr id="3" name="Content Placeholder 2"/>
          <p:cNvSpPr>
            <a:spLocks noGrp="1"/>
          </p:cNvSpPr>
          <p:nvPr>
            <p:ph idx="1"/>
          </p:nvPr>
        </p:nvSpPr>
        <p:spPr>
          <a:xfrm>
            <a:off x="1451579" y="1936219"/>
            <a:ext cx="6042525" cy="4037198"/>
          </a:xfrm>
        </p:spPr>
        <p:txBody>
          <a:bodyPr>
            <a:normAutofit/>
          </a:bodyPr>
          <a:lstStyle/>
          <a:p>
            <a:r>
              <a:rPr lang="en-US" dirty="0"/>
              <a:t>What did we expect?</a:t>
            </a:r>
          </a:p>
          <a:p>
            <a:r>
              <a:rPr lang="en-US" dirty="0"/>
              <a:t>Did we observe what we expected?</a:t>
            </a:r>
          </a:p>
          <a:p>
            <a:r>
              <a:rPr lang="en-US" dirty="0"/>
              <a:t>What are some reasons we didn’t get what we expected?</a:t>
            </a:r>
          </a:p>
          <a:p>
            <a:r>
              <a:rPr lang="en-US" dirty="0"/>
              <a:t>Can we eliminate chance as a reasonable explanation?</a:t>
            </a:r>
          </a:p>
          <a:p>
            <a:pPr lvl="1"/>
            <a:r>
              <a:rPr lang="en-US" dirty="0"/>
              <a:t>The purpose of a statistical test is to remove random chance as a reasonable explanation for the observed data</a:t>
            </a:r>
          </a:p>
        </p:txBody>
      </p:sp>
      <p:pic>
        <p:nvPicPr>
          <p:cNvPr id="11266" name="Picture 2" descr="https://upload.wikimedia.org/wikipedia/en/archive/b/bf/20080201220813!NormalDist1.9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8391" y="2240928"/>
            <a:ext cx="4118646" cy="27485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857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AP Exam Questions</a:t>
            </a:r>
          </a:p>
        </p:txBody>
      </p:sp>
    </p:spTree>
    <p:extLst>
      <p:ext uri="{BB962C8B-B14F-4D97-AF65-F5344CB8AC3E}">
        <p14:creationId xmlns:p14="http://schemas.microsoft.com/office/powerpoint/2010/main" val="1691541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2015 APFRQ #4 – </a:t>
            </a:r>
            <a:r>
              <a:rPr lang="en-US" cap="none" dirty="0"/>
              <a:t>Aspirin and Colon Cancer</a:t>
            </a:r>
          </a:p>
        </p:txBody>
      </p:sp>
      <p:pic>
        <p:nvPicPr>
          <p:cNvPr id="3" name="Picture 2"/>
          <p:cNvPicPr>
            <a:picLocks noChangeAspect="1"/>
          </p:cNvPicPr>
          <p:nvPr/>
        </p:nvPicPr>
        <p:blipFill>
          <a:blip r:embed="rId2"/>
          <a:stretch>
            <a:fillRect/>
          </a:stretch>
        </p:blipFill>
        <p:spPr>
          <a:xfrm>
            <a:off x="1451579" y="2204117"/>
            <a:ext cx="8458200" cy="2363120"/>
          </a:xfrm>
          <a:prstGeom prst="rect">
            <a:avLst/>
          </a:prstGeom>
          <a:ln>
            <a:noFill/>
          </a:ln>
          <a:effectLst>
            <a:outerShdw blurRad="190500" algn="tl" rotWithShape="0">
              <a:srgbClr val="000000">
                <a:alpha val="70000"/>
              </a:srgbClr>
            </a:outerShdw>
          </a:effectLst>
        </p:spPr>
      </p:pic>
      <p:pic>
        <p:nvPicPr>
          <p:cNvPr id="13314" name="Picture 2" descr="http://www.clker.com/cliparts/2/f/5/5/13683011491386635782aspirin-256-h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8575" y="-219075"/>
            <a:ext cx="2876550"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068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2015 APFRQ #4 – </a:t>
            </a:r>
            <a:r>
              <a:rPr lang="en-US" cap="none" dirty="0"/>
              <a:t>Aspirin and Colon Cancer</a:t>
            </a:r>
          </a:p>
        </p:txBody>
      </p:sp>
      <p:pic>
        <p:nvPicPr>
          <p:cNvPr id="2" name="Picture 1"/>
          <p:cNvPicPr>
            <a:picLocks noChangeAspect="1"/>
          </p:cNvPicPr>
          <p:nvPr/>
        </p:nvPicPr>
        <p:blipFill rotWithShape="1">
          <a:blip r:embed="rId2"/>
          <a:srcRect b="51946"/>
          <a:stretch/>
        </p:blipFill>
        <p:spPr>
          <a:xfrm>
            <a:off x="1451578" y="2082835"/>
            <a:ext cx="9612749" cy="3813139"/>
          </a:xfrm>
          <a:prstGeom prst="rect">
            <a:avLst/>
          </a:prstGeom>
          <a:ln>
            <a:noFill/>
          </a:ln>
          <a:effectLst>
            <a:outerShdw blurRad="190500" algn="tl" rotWithShape="0">
              <a:srgbClr val="000000">
                <a:alpha val="70000"/>
              </a:srgbClr>
            </a:outerShdw>
          </a:effectLst>
        </p:spPr>
      </p:pic>
      <p:pic>
        <p:nvPicPr>
          <p:cNvPr id="8" name="Picture 2" descr="http://www.clker.com/cliparts/2/f/5/5/13683011491386635782aspirin-256-h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8575" y="-219075"/>
            <a:ext cx="2876550"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90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2015 APFRQ #4 – </a:t>
            </a:r>
            <a:r>
              <a:rPr lang="en-US" cap="none" dirty="0"/>
              <a:t>Aspirin and Colon Cancer</a:t>
            </a:r>
          </a:p>
        </p:txBody>
      </p:sp>
      <p:pic>
        <p:nvPicPr>
          <p:cNvPr id="8" name="Picture 2" descr="http://www.clker.com/cliparts/2/f/5/5/13683011491386635782aspirin-256-h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8575" y="-219075"/>
            <a:ext cx="2876550" cy="28765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3"/>
          <a:srcRect t="47647"/>
          <a:stretch/>
        </p:blipFill>
        <p:spPr>
          <a:xfrm>
            <a:off x="1451578" y="2082836"/>
            <a:ext cx="9612749" cy="413301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10244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Multiple Choice Questions (2008)</a:t>
            </a:r>
          </a:p>
        </p:txBody>
      </p:sp>
      <p:pic>
        <p:nvPicPr>
          <p:cNvPr id="3" name="Picture 2"/>
          <p:cNvPicPr>
            <a:picLocks noChangeAspect="1"/>
          </p:cNvPicPr>
          <p:nvPr/>
        </p:nvPicPr>
        <p:blipFill>
          <a:blip r:embed="rId2"/>
          <a:stretch>
            <a:fillRect/>
          </a:stretch>
        </p:blipFill>
        <p:spPr>
          <a:xfrm>
            <a:off x="1107826" y="2197458"/>
            <a:ext cx="10290779" cy="3265442"/>
          </a:xfrm>
          <a:prstGeom prst="rect">
            <a:avLst/>
          </a:prstGeom>
          <a:ln>
            <a:noFill/>
          </a:ln>
          <a:effectLst>
            <a:outerShdw blurRad="190500" algn="tl" rotWithShape="0">
              <a:srgbClr val="000000">
                <a:alpha val="70000"/>
              </a:srgbClr>
            </a:outerShdw>
          </a:effectLst>
        </p:spPr>
      </p:pic>
      <p:sp>
        <p:nvSpPr>
          <p:cNvPr id="5" name="Oval 4"/>
          <p:cNvSpPr/>
          <p:nvPr/>
        </p:nvSpPr>
        <p:spPr>
          <a:xfrm>
            <a:off x="1461104" y="4263555"/>
            <a:ext cx="405796" cy="37512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913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cap="none" dirty="0"/>
              <a:t>Putting It (Inference) All Together</a:t>
            </a:r>
          </a:p>
        </p:txBody>
      </p:sp>
      <p:sp>
        <p:nvSpPr>
          <p:cNvPr id="3" name="Subtitle 2"/>
          <p:cNvSpPr>
            <a:spLocks noGrp="1"/>
          </p:cNvSpPr>
          <p:nvPr>
            <p:ph type="subTitle" idx="1"/>
          </p:nvPr>
        </p:nvSpPr>
        <p:spPr>
          <a:xfrm>
            <a:off x="2417780" y="3531204"/>
            <a:ext cx="8637072" cy="1662588"/>
          </a:xfrm>
        </p:spPr>
        <p:txBody>
          <a:bodyPr>
            <a:normAutofit/>
          </a:bodyPr>
          <a:lstStyle/>
          <a:p>
            <a:pPr>
              <a:tabLst>
                <a:tab pos="8462963" algn="r"/>
              </a:tabLst>
            </a:pPr>
            <a:r>
              <a:rPr lang="en-US" cap="none" dirty="0"/>
              <a:t>Doug Tyson	Files at </a:t>
            </a:r>
            <a:r>
              <a:rPr lang="en-US" cap="none" dirty="0">
                <a:hlinkClick r:id="rId2"/>
              </a:rPr>
              <a:t>MrTysonStats.com</a:t>
            </a:r>
            <a:endParaRPr lang="en-US" cap="none" dirty="0"/>
          </a:p>
          <a:p>
            <a:r>
              <a:rPr lang="en-US" cap="none" dirty="0"/>
              <a:t>Central York High School</a:t>
            </a:r>
          </a:p>
          <a:p>
            <a:r>
              <a:rPr lang="en-US" cap="none" dirty="0"/>
              <a:t>tyson.doug@gmail.com</a:t>
            </a:r>
          </a:p>
          <a:p>
            <a:endParaRPr lang="en-US" cap="none" dirty="0"/>
          </a:p>
        </p:txBody>
      </p:sp>
    </p:spTree>
    <p:extLst>
      <p:ext uri="{BB962C8B-B14F-4D97-AF65-F5344CB8AC3E}">
        <p14:creationId xmlns:p14="http://schemas.microsoft.com/office/powerpoint/2010/main" val="4173487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Multiple Choice Questions (2008)</a:t>
            </a:r>
          </a:p>
        </p:txBody>
      </p:sp>
      <p:pic>
        <p:nvPicPr>
          <p:cNvPr id="4" name="Picture 3"/>
          <p:cNvPicPr>
            <a:picLocks noChangeAspect="1"/>
          </p:cNvPicPr>
          <p:nvPr/>
        </p:nvPicPr>
        <p:blipFill>
          <a:blip r:embed="rId2"/>
          <a:stretch>
            <a:fillRect/>
          </a:stretch>
        </p:blipFill>
        <p:spPr>
          <a:xfrm>
            <a:off x="1148854" y="2090650"/>
            <a:ext cx="10262096" cy="3305579"/>
          </a:xfrm>
          <a:prstGeom prst="rect">
            <a:avLst/>
          </a:prstGeom>
          <a:ln>
            <a:noFill/>
          </a:ln>
          <a:effectLst>
            <a:outerShdw blurRad="190500" algn="tl" rotWithShape="0">
              <a:srgbClr val="000000">
                <a:alpha val="70000"/>
              </a:srgbClr>
            </a:outerShdw>
          </a:effectLst>
        </p:spPr>
      </p:pic>
      <p:sp>
        <p:nvSpPr>
          <p:cNvPr id="5" name="Oval 4"/>
          <p:cNvSpPr/>
          <p:nvPr/>
        </p:nvSpPr>
        <p:spPr>
          <a:xfrm>
            <a:off x="1704975" y="4505325"/>
            <a:ext cx="358775" cy="374651"/>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67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Multiple Choice Questions (2008)</a:t>
            </a:r>
          </a:p>
        </p:txBody>
      </p:sp>
      <p:pic>
        <p:nvPicPr>
          <p:cNvPr id="3" name="Picture 2"/>
          <p:cNvPicPr>
            <a:picLocks noChangeAspect="1"/>
          </p:cNvPicPr>
          <p:nvPr/>
        </p:nvPicPr>
        <p:blipFill>
          <a:blip r:embed="rId2"/>
          <a:stretch>
            <a:fillRect/>
          </a:stretch>
        </p:blipFill>
        <p:spPr>
          <a:xfrm>
            <a:off x="981678" y="2032000"/>
            <a:ext cx="10492945" cy="3594100"/>
          </a:xfrm>
          <a:prstGeom prst="rect">
            <a:avLst/>
          </a:prstGeom>
          <a:ln>
            <a:noFill/>
          </a:ln>
          <a:effectLst>
            <a:outerShdw blurRad="190500" algn="tl" rotWithShape="0">
              <a:srgbClr val="000000">
                <a:alpha val="70000"/>
              </a:srgbClr>
            </a:outerShdw>
          </a:effectLst>
        </p:spPr>
      </p:pic>
      <p:sp>
        <p:nvSpPr>
          <p:cNvPr id="5" name="Oval 4"/>
          <p:cNvSpPr/>
          <p:nvPr/>
        </p:nvSpPr>
        <p:spPr>
          <a:xfrm>
            <a:off x="1525563" y="3931978"/>
            <a:ext cx="417537" cy="401897"/>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489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Multiple Choice Questions (2008)</a:t>
            </a:r>
          </a:p>
        </p:txBody>
      </p:sp>
      <p:pic>
        <p:nvPicPr>
          <p:cNvPr id="3" name="Picture 2"/>
          <p:cNvPicPr>
            <a:picLocks noChangeAspect="1"/>
          </p:cNvPicPr>
          <p:nvPr/>
        </p:nvPicPr>
        <p:blipFill>
          <a:blip r:embed="rId2"/>
          <a:stretch>
            <a:fillRect/>
          </a:stretch>
        </p:blipFill>
        <p:spPr>
          <a:xfrm>
            <a:off x="2209800" y="1933575"/>
            <a:ext cx="7858125" cy="4838700"/>
          </a:xfrm>
          <a:prstGeom prst="rect">
            <a:avLst/>
          </a:prstGeom>
          <a:ln>
            <a:noFill/>
          </a:ln>
          <a:effectLst>
            <a:outerShdw blurRad="190500" algn="tl" rotWithShape="0">
              <a:srgbClr val="000000">
                <a:alpha val="70000"/>
              </a:srgbClr>
            </a:outerShdw>
          </a:effectLst>
        </p:spPr>
      </p:pic>
      <p:sp>
        <p:nvSpPr>
          <p:cNvPr id="5" name="Oval 4"/>
          <p:cNvSpPr/>
          <p:nvPr/>
        </p:nvSpPr>
        <p:spPr>
          <a:xfrm>
            <a:off x="2519966" y="5219700"/>
            <a:ext cx="358775" cy="374651"/>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528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Contact Me</a:t>
            </a:r>
          </a:p>
        </p:txBody>
      </p:sp>
      <p:sp>
        <p:nvSpPr>
          <p:cNvPr id="6" name="Content Placeholder 2"/>
          <p:cNvSpPr>
            <a:spLocks noGrp="1"/>
          </p:cNvSpPr>
          <p:nvPr>
            <p:ph idx="1"/>
          </p:nvPr>
        </p:nvSpPr>
        <p:spPr>
          <a:xfrm>
            <a:off x="1451579" y="2110639"/>
            <a:ext cx="4114768" cy="3346017"/>
          </a:xfrm>
        </p:spPr>
        <p:txBody>
          <a:bodyPr>
            <a:normAutofit/>
          </a:bodyPr>
          <a:lstStyle/>
          <a:p>
            <a:pPr marL="0" indent="0">
              <a:spcBef>
                <a:spcPts val="600"/>
              </a:spcBef>
              <a:spcAft>
                <a:spcPts val="600"/>
              </a:spcAft>
              <a:buNone/>
              <a:tabLst>
                <a:tab pos="2743200" algn="r"/>
                <a:tab pos="2979738" algn="l"/>
              </a:tabLst>
            </a:pPr>
            <a:r>
              <a:rPr lang="en-US" sz="3000" dirty="0">
                <a:solidFill>
                  <a:schemeClr val="accent1">
                    <a:lumMod val="75000"/>
                  </a:schemeClr>
                </a:solidFill>
              </a:rPr>
              <a:t>Doug Tyson</a:t>
            </a:r>
            <a:r>
              <a:rPr lang="en-US" sz="2600" dirty="0"/>
              <a:t>	</a:t>
            </a:r>
          </a:p>
          <a:p>
            <a:pPr marL="0" indent="0">
              <a:spcBef>
                <a:spcPts val="600"/>
              </a:spcBef>
              <a:spcAft>
                <a:spcPts val="600"/>
              </a:spcAft>
              <a:buNone/>
              <a:tabLst>
                <a:tab pos="2743200" algn="r"/>
                <a:tab pos="2979738" algn="l"/>
              </a:tabLst>
            </a:pPr>
            <a:r>
              <a:rPr lang="en-US" sz="1900" dirty="0"/>
              <a:t>Email: </a:t>
            </a:r>
            <a:r>
              <a:rPr lang="en-US" sz="1900" dirty="0">
                <a:hlinkClick r:id="rId2"/>
              </a:rPr>
              <a:t>tyson.doug@gmail.com</a:t>
            </a:r>
            <a:endParaRPr lang="en-US" sz="1900" dirty="0"/>
          </a:p>
          <a:p>
            <a:pPr marL="0" indent="0">
              <a:spcBef>
                <a:spcPts val="600"/>
              </a:spcBef>
              <a:spcAft>
                <a:spcPts val="600"/>
              </a:spcAft>
              <a:buNone/>
              <a:tabLst>
                <a:tab pos="2743200" algn="r"/>
                <a:tab pos="2979738" algn="l"/>
              </a:tabLst>
            </a:pPr>
            <a:r>
              <a:rPr lang="en-US" sz="1900" dirty="0"/>
              <a:t>FB: </a:t>
            </a:r>
            <a:r>
              <a:rPr lang="en-US" sz="1900" dirty="0">
                <a:hlinkClick r:id="rId3"/>
              </a:rPr>
              <a:t>tyson.doug</a:t>
            </a:r>
            <a:endParaRPr lang="en-US" sz="1900" dirty="0"/>
          </a:p>
          <a:p>
            <a:pPr marL="0" indent="0">
              <a:spcBef>
                <a:spcPts val="600"/>
              </a:spcBef>
              <a:spcAft>
                <a:spcPts val="600"/>
              </a:spcAft>
              <a:buNone/>
              <a:tabLst>
                <a:tab pos="2743200" algn="r"/>
                <a:tab pos="2979738" algn="l"/>
              </a:tabLst>
            </a:pPr>
            <a:r>
              <a:rPr lang="en-US" sz="1900" dirty="0"/>
              <a:t>Twitter: </a:t>
            </a:r>
            <a:r>
              <a:rPr lang="en-US" sz="1900" dirty="0">
                <a:hlinkClick r:id="rId4"/>
              </a:rPr>
              <a:t>@</a:t>
            </a:r>
            <a:r>
              <a:rPr lang="en-US" sz="1900" dirty="0" err="1">
                <a:hlinkClick r:id="rId4"/>
              </a:rPr>
              <a:t>tyson_doug</a:t>
            </a:r>
            <a:endParaRPr lang="en-US" sz="1900" dirty="0"/>
          </a:p>
          <a:p>
            <a:pPr marL="0" indent="0">
              <a:spcBef>
                <a:spcPts val="600"/>
              </a:spcBef>
              <a:spcAft>
                <a:spcPts val="600"/>
              </a:spcAft>
              <a:buNone/>
              <a:tabLst>
                <a:tab pos="2743200" algn="r"/>
                <a:tab pos="2979738" algn="l"/>
              </a:tabLst>
            </a:pPr>
            <a:r>
              <a:rPr lang="en-US" sz="1900" dirty="0"/>
              <a:t>LI: </a:t>
            </a:r>
            <a:r>
              <a:rPr lang="en-US" sz="1900" dirty="0">
                <a:hlinkClick r:id="rId5"/>
              </a:rPr>
              <a:t>tyson.doug</a:t>
            </a:r>
            <a:endParaRPr lang="en-US" sz="1900" dirty="0"/>
          </a:p>
          <a:p>
            <a:pPr marL="0" indent="0">
              <a:spcBef>
                <a:spcPts val="600"/>
              </a:spcBef>
              <a:spcAft>
                <a:spcPts val="600"/>
              </a:spcAft>
              <a:buNone/>
              <a:tabLst>
                <a:tab pos="2743200" algn="r"/>
                <a:tab pos="2979738" algn="l"/>
              </a:tabLst>
            </a:pPr>
            <a:r>
              <a:rPr lang="en-US" sz="1900" dirty="0"/>
              <a:t>URL: </a:t>
            </a:r>
            <a:r>
              <a:rPr lang="en-US" sz="1900" dirty="0">
                <a:hlinkClick r:id="rId6"/>
              </a:rPr>
              <a:t>MrTysonStats.com</a:t>
            </a:r>
            <a:endParaRPr lang="en-US" sz="1900" dirty="0"/>
          </a:p>
          <a:p>
            <a:pPr marL="514350" indent="-514350">
              <a:buNone/>
            </a:pPr>
            <a:endParaRPr lang="en-US" sz="2600" dirty="0"/>
          </a:p>
        </p:txBody>
      </p:sp>
      <p:pic>
        <p:nvPicPr>
          <p:cNvPr id="11266" name="Picture 2" descr="https://pbs.twimg.com/profile_images/2446842758/rltus95gyx92lpmy6skc_400x400.jpe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1551" y="2383908"/>
            <a:ext cx="2190060" cy="21900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 name="Picture 2" descr="https://fbcdn-sphotos-b-a.akamaihd.net/hphotos-ak-xpa1/v/t1.0-9/1002908_10151619527511298_1247404229_n.jpg?oh=17d5638d32ff9b3572350ba206e5754d&amp;oe=54C7453B&amp;__gda__=1420602340_ef112dd8a22812caf0a79eb3c000fa5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695676">
            <a:off x="7428361" y="2326823"/>
            <a:ext cx="2488055" cy="331740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881568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Brief Resume’ (My Apologies)</a:t>
            </a:r>
          </a:p>
        </p:txBody>
      </p:sp>
      <p:sp>
        <p:nvSpPr>
          <p:cNvPr id="3" name="Content Placeholder 2"/>
          <p:cNvSpPr>
            <a:spLocks noGrp="1"/>
          </p:cNvSpPr>
          <p:nvPr>
            <p:ph idx="1"/>
          </p:nvPr>
        </p:nvSpPr>
        <p:spPr/>
        <p:txBody>
          <a:bodyPr>
            <a:normAutofit fontScale="77500" lnSpcReduction="20000"/>
          </a:bodyPr>
          <a:lstStyle/>
          <a:p>
            <a:r>
              <a:rPr lang="en-US" dirty="0"/>
              <a:t>Member of the ASA/NCTM Joint Committee on Curriculum in Statistics (2016-2019)</a:t>
            </a:r>
          </a:p>
          <a:p>
            <a:r>
              <a:rPr lang="en-US" dirty="0"/>
              <a:t>AP Statistics Exam Reader and Table Leader</a:t>
            </a:r>
          </a:p>
          <a:p>
            <a:r>
              <a:rPr lang="en-US" dirty="0"/>
              <a:t>ASA National Poster Competition judge (2011-Present)</a:t>
            </a:r>
          </a:p>
          <a:p>
            <a:r>
              <a:rPr lang="en-US" dirty="0"/>
              <a:t>Contributor and supplements author for </a:t>
            </a:r>
            <a:r>
              <a:rPr lang="en-US" i="1" dirty="0"/>
              <a:t>The Practice of Statistics</a:t>
            </a:r>
            <a:r>
              <a:rPr lang="en-US" dirty="0"/>
              <a:t>, 5th edition (2013)</a:t>
            </a:r>
          </a:p>
          <a:p>
            <a:r>
              <a:rPr lang="en-US" dirty="0"/>
              <a:t>Presenter of two-day </a:t>
            </a:r>
            <a:r>
              <a:rPr lang="en-US" i="1" dirty="0"/>
              <a:t>AP Statistics Teacher Workshop</a:t>
            </a:r>
            <a:r>
              <a:rPr lang="en-US" dirty="0"/>
              <a:t> (2015)</a:t>
            </a:r>
          </a:p>
          <a:p>
            <a:r>
              <a:rPr lang="en-US" dirty="0"/>
              <a:t>Co-author of the College Board Curriculum Module on Random Sampling and Random Assignment (2012)</a:t>
            </a:r>
          </a:p>
          <a:p>
            <a:r>
              <a:rPr lang="en-US" dirty="0"/>
              <a:t>Co-leader of </a:t>
            </a:r>
            <a:r>
              <a:rPr lang="en-US" i="1" dirty="0"/>
              <a:t>Experienced AP Statistics Teacher</a:t>
            </a:r>
            <a:r>
              <a:rPr lang="en-US" dirty="0"/>
              <a:t> workshop (2014) </a:t>
            </a:r>
          </a:p>
          <a:p>
            <a:r>
              <a:rPr lang="en-US" dirty="0"/>
              <a:t>Co-leader of </a:t>
            </a:r>
            <a:r>
              <a:rPr lang="en-US" i="1" dirty="0"/>
              <a:t>Simulation Based Inference</a:t>
            </a:r>
            <a:r>
              <a:rPr lang="en-US" dirty="0"/>
              <a:t> workshop (2015)</a:t>
            </a:r>
          </a:p>
          <a:p>
            <a:r>
              <a:rPr lang="en-US" dirty="0"/>
              <a:t>Various workshops and sessions at NCTM regional and annual conferences (2011-2015)</a:t>
            </a:r>
          </a:p>
          <a:p>
            <a:endParaRPr lang="en-US" dirty="0"/>
          </a:p>
        </p:txBody>
      </p:sp>
    </p:spTree>
    <p:extLst>
      <p:ext uri="{BB962C8B-B14F-4D97-AF65-F5344CB8AC3E}">
        <p14:creationId xmlns:p14="http://schemas.microsoft.com/office/powerpoint/2010/main" val="3120572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An Overview of Inference Procedures</a:t>
            </a:r>
          </a:p>
        </p:txBody>
      </p:sp>
      <p:sp>
        <p:nvSpPr>
          <p:cNvPr id="3" name="Text Placeholder 2"/>
          <p:cNvSpPr>
            <a:spLocks noGrp="1"/>
          </p:cNvSpPr>
          <p:nvPr>
            <p:ph type="body" idx="1"/>
          </p:nvPr>
        </p:nvSpPr>
        <p:spPr/>
        <p:txBody>
          <a:bodyPr/>
          <a:lstStyle/>
          <a:p>
            <a:r>
              <a:rPr lang="en-US" dirty="0"/>
              <a:t>(This content is non-negotiable.)</a:t>
            </a:r>
          </a:p>
        </p:txBody>
      </p:sp>
    </p:spTree>
    <p:extLst>
      <p:ext uri="{BB962C8B-B14F-4D97-AF65-F5344CB8AC3E}">
        <p14:creationId xmlns:p14="http://schemas.microsoft.com/office/powerpoint/2010/main" val="1818496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cap="none" dirty="0"/>
              <a:t>Inference for Proportions</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451580" y="2015732"/>
                <a:ext cx="6113303" cy="3450613"/>
              </a:xfrm>
            </p:spPr>
            <p:txBody>
              <a:bodyPr>
                <a:normAutofit lnSpcReduction="10000"/>
              </a:bodyPr>
              <a:lstStyle/>
              <a:p>
                <a:r>
                  <a:rPr lang="en-US" dirty="0"/>
                  <a:t>One-sample </a:t>
                </a:r>
                <a:r>
                  <a:rPr lang="en-US" i="1" dirty="0"/>
                  <a:t>z </a:t>
                </a:r>
                <a:r>
                  <a:rPr lang="en-US" dirty="0"/>
                  <a:t>interval for </a:t>
                </a:r>
                <a:r>
                  <a:rPr lang="en-US" i="1" dirty="0"/>
                  <a:t>p</a:t>
                </a:r>
              </a:p>
              <a:p>
                <a:pPr lvl="1"/>
                <a:r>
                  <a:rPr lang="en-US" dirty="0"/>
                  <a:t>Calculator 1-PropZInt</a:t>
                </a:r>
              </a:p>
              <a:p>
                <a:r>
                  <a:rPr lang="en-US" dirty="0"/>
                  <a:t>One-sample </a:t>
                </a:r>
                <a:r>
                  <a:rPr lang="en-US" i="1" dirty="0"/>
                  <a:t>z </a:t>
                </a:r>
                <a:r>
                  <a:rPr lang="en-US" dirty="0"/>
                  <a:t>test for </a:t>
                </a:r>
                <a:r>
                  <a:rPr lang="en-US" i="1" dirty="0"/>
                  <a:t>p</a:t>
                </a:r>
              </a:p>
              <a:p>
                <a:pPr lvl="1"/>
                <a:r>
                  <a:rPr lang="en-US" dirty="0"/>
                  <a:t>Calculator 1-PropZTest</a:t>
                </a:r>
              </a:p>
              <a:p>
                <a:r>
                  <a:rPr lang="en-US" dirty="0"/>
                  <a:t>Two-sample </a:t>
                </a:r>
                <a:r>
                  <a:rPr lang="en-US" i="1" dirty="0"/>
                  <a:t>z </a:t>
                </a:r>
                <a:r>
                  <a:rPr lang="en-US" dirty="0"/>
                  <a:t>interval for </a:t>
                </a:r>
                <a14:m>
                  <m:oMath xmlns:m="http://schemas.openxmlformats.org/officeDocument/2006/math">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𝑝</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r>
                      <a:rPr lang="en-US" i="1">
                        <a:latin typeface="Cambria Math" panose="02040503050406030204" pitchFamily="18" charset="0"/>
                        <a:ea typeface="Cambria Math" panose="02040503050406030204" pitchFamily="18" charset="0"/>
                        <a:sym typeface="Symbol" panose="05050102010706020507" pitchFamily="18" charset="2"/>
                      </a:rPr>
                      <m:t>−</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𝑝</m:t>
                        </m:r>
                      </m:e>
                      <m:sub>
                        <m:r>
                          <a:rPr lang="en-US" i="1">
                            <a:latin typeface="Cambria Math" panose="02040503050406030204" pitchFamily="18" charset="0"/>
                            <a:ea typeface="Cambria Math" panose="02040503050406030204" pitchFamily="18" charset="0"/>
                            <a:sym typeface="Symbol" panose="05050102010706020507" pitchFamily="18" charset="2"/>
                          </a:rPr>
                          <m:t>2</m:t>
                        </m:r>
                      </m:sub>
                    </m:sSub>
                  </m:oMath>
                </a14:m>
                <a:endParaRPr lang="en-US" i="1" dirty="0"/>
              </a:p>
              <a:p>
                <a:pPr lvl="1"/>
                <a:r>
                  <a:rPr lang="en-US" dirty="0"/>
                  <a:t>Calculator 2-PropZInt</a:t>
                </a:r>
              </a:p>
              <a:p>
                <a:r>
                  <a:rPr lang="en-US" dirty="0"/>
                  <a:t>Two-sample </a:t>
                </a:r>
                <a:r>
                  <a:rPr lang="en-US" i="1" dirty="0"/>
                  <a:t>z </a:t>
                </a:r>
                <a:r>
                  <a:rPr lang="en-US" dirty="0"/>
                  <a:t>test for </a:t>
                </a:r>
                <a14:m>
                  <m:oMath xmlns:m="http://schemas.openxmlformats.org/officeDocument/2006/math">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𝑝</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r>
                      <a:rPr lang="en-US" i="1">
                        <a:latin typeface="Cambria Math" panose="02040503050406030204" pitchFamily="18" charset="0"/>
                        <a:ea typeface="Cambria Math" panose="02040503050406030204" pitchFamily="18" charset="0"/>
                        <a:sym typeface="Symbol" panose="05050102010706020507" pitchFamily="18" charset="2"/>
                      </a:rPr>
                      <m:t>−</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𝑝</m:t>
                        </m:r>
                      </m:e>
                      <m:sub>
                        <m:r>
                          <a:rPr lang="en-US" i="1">
                            <a:latin typeface="Cambria Math" panose="02040503050406030204" pitchFamily="18" charset="0"/>
                            <a:ea typeface="Cambria Math" panose="02040503050406030204" pitchFamily="18" charset="0"/>
                            <a:sym typeface="Symbol" panose="05050102010706020507" pitchFamily="18" charset="2"/>
                          </a:rPr>
                          <m:t>2</m:t>
                        </m:r>
                      </m:sub>
                    </m:sSub>
                  </m:oMath>
                </a14:m>
                <a:endParaRPr lang="en-US" i="1" dirty="0"/>
              </a:p>
              <a:p>
                <a:pPr lvl="1"/>
                <a:r>
                  <a:rPr lang="en-US" dirty="0"/>
                  <a:t>Calculator 2-PropZTest</a:t>
                </a:r>
              </a:p>
              <a:p>
                <a:pPr marL="0" indent="0">
                  <a:buNone/>
                </a:pPr>
                <a:endParaRPr lang="en-US" dirty="0"/>
              </a:p>
              <a:p>
                <a:endParaRPr lang="en-US" dirty="0"/>
              </a:p>
              <a:p>
                <a:endParaRPr lang="en-US"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451580" y="2015732"/>
                <a:ext cx="6113303" cy="3450613"/>
              </a:xfrm>
              <a:blipFill>
                <a:blip r:embed="rId2"/>
                <a:stretch>
                  <a:fillRect l="-897" t="-883"/>
                </a:stretch>
              </a:blipFill>
            </p:spPr>
            <p:txBody>
              <a:bodyPr/>
              <a:lstStyle/>
              <a:p>
                <a:r>
                  <a:rPr lang="en-US">
                    <a:noFill/>
                  </a:rPr>
                  <a:t> </a:t>
                </a:r>
              </a:p>
            </p:txBody>
          </p:sp>
        </mc:Fallback>
      </mc:AlternateContent>
      <p:pic>
        <p:nvPicPr>
          <p:cNvPr id="3" name="Picture 2" descr="http://vignette3.wikia.nocookie.net/mms/images/b/bc/Product_peanutmms.png/revision/latest?cb=20120802170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31625">
            <a:off x="8403793" y="244846"/>
            <a:ext cx="3615900" cy="29664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vignette3.wikia.nocookie.net/mms/images/a/aa/M%26ms_milk_chocolate_small_pack.png/revision/latest?cb=201302231803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443231">
            <a:off x="6009723" y="2753140"/>
            <a:ext cx="3712125" cy="3045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5162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Conditions for Inference about Proportions</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451581" y="2015732"/>
                <a:ext cx="4998916" cy="3828477"/>
              </a:xfrm>
            </p:spPr>
            <p:txBody>
              <a:bodyPr>
                <a:normAutofit lnSpcReduction="10000"/>
              </a:bodyPr>
              <a:lstStyle/>
              <a:p>
                <a:r>
                  <a:rPr lang="en-US" b="1" dirty="0"/>
                  <a:t>Random:</a:t>
                </a:r>
                <a:r>
                  <a:rPr lang="en-US" dirty="0"/>
                  <a:t> data from a random sample or randomized experiment</a:t>
                </a:r>
              </a:p>
              <a:p>
                <a:pPr lvl="1"/>
                <a:r>
                  <a:rPr lang="en-US" b="1" i="1" dirty="0"/>
                  <a:t>10%:  </a:t>
                </a:r>
                <a:r>
                  <a:rPr lang="en-US" i="1" dirty="0"/>
                  <a:t>n </a:t>
                </a:r>
                <a:r>
                  <a:rPr lang="en-US" dirty="0"/>
                  <a:t>&lt; 0.10</a:t>
                </a:r>
                <a:r>
                  <a:rPr lang="en-US" i="1" dirty="0"/>
                  <a:t>N</a:t>
                </a:r>
                <a:r>
                  <a:rPr lang="en-US" dirty="0"/>
                  <a:t> when sampling without replacement (ignore otherwise)</a:t>
                </a:r>
              </a:p>
              <a:p>
                <a:r>
                  <a:rPr lang="en-US" b="1" dirty="0"/>
                  <a:t>Large Counts</a:t>
                </a:r>
                <a:r>
                  <a:rPr lang="en-US" dirty="0"/>
                  <a:t>:</a:t>
                </a:r>
                <a:endParaRPr lang="en-US" dirty="0">
                  <a:sym typeface="Symbol" panose="05050102010706020507" pitchFamily="18" charset="2"/>
                </a:endParaRPr>
              </a:p>
              <a:p>
                <a:pPr lvl="1"/>
                <a:r>
                  <a:rPr lang="en-US" dirty="0">
                    <a:sym typeface="Symbol" panose="05050102010706020507" pitchFamily="18" charset="2"/>
                  </a:rPr>
                  <a:t>Observed counts all at least 10 (</a:t>
                </a:r>
                <a14:m>
                  <m:oMath xmlns:m="http://schemas.openxmlformats.org/officeDocument/2006/math">
                    <m:r>
                      <a:rPr lang="en-US" b="0" i="1" smtClean="0">
                        <a:latin typeface="Cambria Math" panose="02040503050406030204" pitchFamily="18" charset="0"/>
                      </a:rPr>
                      <m:t>𝑛</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𝑝</m:t>
                        </m:r>
                      </m:e>
                    </m:acc>
                    <m:r>
                      <a:rPr lang="en-US" i="1">
                        <a:latin typeface="Cambria Math" panose="02040503050406030204" pitchFamily="18" charset="0"/>
                        <a:ea typeface="Cambria Math" panose="02040503050406030204" pitchFamily="18" charset="0"/>
                      </a:rPr>
                      <m:t>≥10</m:t>
                    </m:r>
                  </m:oMath>
                </a14:m>
                <a:r>
                  <a:rPr lang="en-US" i="1" dirty="0">
                    <a:latin typeface="Cambria Math" panose="02040503050406030204" pitchFamily="18" charset="0"/>
                    <a:ea typeface="Cambria Math" panose="02040503050406030204" pitchFamily="18" charset="0"/>
                  </a:rPr>
                  <a:t> </a:t>
                </a:r>
                <a:r>
                  <a:rPr lang="en-US" dirty="0">
                    <a:latin typeface="Cambria Math" panose="02040503050406030204" pitchFamily="18" charset="0"/>
                    <a:ea typeface="Cambria Math" panose="02040503050406030204" pitchFamily="18" charset="0"/>
                  </a:rPr>
                  <a:t>AND</a:t>
                </a:r>
                <a:r>
                  <a:rPr lang="en-US" i="1" dirty="0">
                    <a:latin typeface="Cambria Math" panose="02040503050406030204" pitchFamily="18" charset="0"/>
                    <a:ea typeface="Cambria Math" panose="02040503050406030204" pitchFamily="18" charset="0"/>
                  </a:rPr>
                  <a:t> </a:t>
                </a:r>
                <a14:m>
                  <m:oMath xmlns:m="http://schemas.openxmlformats.org/officeDocument/2006/math">
                    <m:r>
                      <a:rPr lang="en-US" i="1">
                        <a:latin typeface="Cambria Math" panose="02040503050406030204" pitchFamily="18" charset="0"/>
                      </a:rPr>
                      <m:t>𝑛</m:t>
                    </m:r>
                    <m:d>
                      <m:dPr>
                        <m:ctrlPr>
                          <a:rPr lang="en-US" i="1" smtClean="0">
                            <a:latin typeface="Cambria Math" panose="02040503050406030204" pitchFamily="18" charset="0"/>
                          </a:rPr>
                        </m:ctrlPr>
                      </m:dPr>
                      <m:e>
                        <m:r>
                          <a:rPr lang="en-US" b="0" i="1" smtClean="0">
                            <a:latin typeface="Cambria Math" panose="02040503050406030204" pitchFamily="18" charset="0"/>
                          </a:rPr>
                          <m:t>1−</m:t>
                        </m:r>
                        <m:acc>
                          <m:accPr>
                            <m:chr m:val="̂"/>
                            <m:ctrlPr>
                              <a:rPr lang="en-US" i="1">
                                <a:latin typeface="Cambria Math" panose="02040503050406030204" pitchFamily="18" charset="0"/>
                              </a:rPr>
                            </m:ctrlPr>
                          </m:accPr>
                          <m:e>
                            <m:r>
                              <a:rPr lang="en-US" i="1">
                                <a:latin typeface="Cambria Math" panose="02040503050406030204" pitchFamily="18" charset="0"/>
                              </a:rPr>
                              <m:t>𝑝</m:t>
                            </m:r>
                          </m:e>
                        </m:acc>
                      </m:e>
                    </m:d>
                    <m:r>
                      <a:rPr lang="en-US" i="1">
                        <a:latin typeface="Cambria Math" panose="02040503050406030204" pitchFamily="18" charset="0"/>
                        <a:ea typeface="Cambria Math" panose="02040503050406030204" pitchFamily="18" charset="0"/>
                      </a:rPr>
                      <m:t>≥10</m:t>
                    </m:r>
                  </m:oMath>
                </a14:m>
                <a:r>
                  <a:rPr lang="en-US" i="1" dirty="0">
                    <a:latin typeface="Cambria Math" panose="02040503050406030204" pitchFamily="18" charset="0"/>
                    <a:ea typeface="Cambria Math" panose="02040503050406030204" pitchFamily="18" charset="0"/>
                  </a:rPr>
                  <a:t>.</a:t>
                </a:r>
              </a:p>
              <a:p>
                <a:pPr lvl="1"/>
                <a:r>
                  <a:rPr lang="en-US" dirty="0">
                    <a:sym typeface="Symbol" panose="05050102010706020507" pitchFamily="18" charset="2"/>
                  </a:rPr>
                  <a:t>For 1-sample </a:t>
                </a:r>
                <a:r>
                  <a:rPr lang="en-US" i="1" dirty="0">
                    <a:sym typeface="Symbol" panose="05050102010706020507" pitchFamily="18" charset="2"/>
                  </a:rPr>
                  <a:t>z</a:t>
                </a:r>
                <a:r>
                  <a:rPr lang="en-US" dirty="0">
                    <a:sym typeface="Symbol" panose="05050102010706020507" pitchFamily="18" charset="2"/>
                  </a:rPr>
                  <a:t>-test for </a:t>
                </a:r>
                <a:r>
                  <a:rPr lang="en-US" i="1" dirty="0">
                    <a:sym typeface="Symbol" panose="05050102010706020507" pitchFamily="18" charset="2"/>
                  </a:rPr>
                  <a:t>p</a:t>
                </a:r>
                <a:r>
                  <a:rPr lang="en-US" dirty="0">
                    <a:sym typeface="Symbol" panose="05050102010706020507" pitchFamily="18" charset="2"/>
                  </a:rPr>
                  <a:t>, use expected counts.</a:t>
                </a:r>
              </a:p>
              <a:p>
                <a:pPr marL="0" indent="0">
                  <a:buNone/>
                </a:pPr>
                <a:r>
                  <a:rPr lang="en-US" dirty="0">
                    <a:sym typeface="Symbol" panose="05050102010706020507" pitchFamily="18" charset="2"/>
                  </a:rPr>
                  <a:t>DOUBLE THESE FOR 2 PROPORTIONS!</a:t>
                </a: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451581" y="2015732"/>
                <a:ext cx="4998916" cy="3828477"/>
              </a:xfrm>
              <a:blipFill>
                <a:blip r:embed="rId2"/>
                <a:stretch>
                  <a:fillRect l="-1220" t="-796"/>
                </a:stretch>
              </a:blipFill>
            </p:spPr>
            <p:txBody>
              <a:bodyPr/>
              <a:lstStyle/>
              <a:p>
                <a:r>
                  <a:rPr lang="en-US">
                    <a:noFill/>
                  </a:rPr>
                  <a:t> </a:t>
                </a:r>
              </a:p>
            </p:txBody>
          </p:sp>
        </mc:Fallback>
      </mc:AlternateContent>
      <p:pic>
        <p:nvPicPr>
          <p:cNvPr id="2" name="Picture 1"/>
          <p:cNvPicPr>
            <a:picLocks noChangeAspect="1"/>
          </p:cNvPicPr>
          <p:nvPr/>
        </p:nvPicPr>
        <p:blipFill>
          <a:blip r:embed="rId3"/>
          <a:stretch>
            <a:fillRect/>
          </a:stretch>
        </p:blipFill>
        <p:spPr>
          <a:xfrm>
            <a:off x="6560198" y="2148179"/>
            <a:ext cx="4800600" cy="2990850"/>
          </a:xfrm>
          <a:prstGeom prst="rect">
            <a:avLst/>
          </a:prstGeom>
          <a:ln>
            <a:noFill/>
          </a:ln>
          <a:effectLst>
            <a:outerShdw blurRad="190500" algn="tl" rotWithShape="0">
              <a:srgbClr val="000000">
                <a:alpha val="70000"/>
              </a:srgbClr>
            </a:outerShdw>
          </a:effectLst>
        </p:spPr>
      </p:pic>
      <p:sp>
        <p:nvSpPr>
          <p:cNvPr id="3" name="TextBox 2"/>
          <p:cNvSpPr txBox="1"/>
          <p:nvPr/>
        </p:nvSpPr>
        <p:spPr>
          <a:xfrm>
            <a:off x="6158205" y="5260671"/>
            <a:ext cx="5803640" cy="369332"/>
          </a:xfrm>
          <a:prstGeom prst="rect">
            <a:avLst/>
          </a:prstGeom>
          <a:noFill/>
        </p:spPr>
        <p:txBody>
          <a:bodyPr wrap="square" rtlCol="0">
            <a:spAutoFit/>
          </a:bodyPr>
          <a:lstStyle/>
          <a:p>
            <a:r>
              <a:rPr lang="en-US" i="1" dirty="0"/>
              <a:t>The Practice of Statistics</a:t>
            </a:r>
            <a:r>
              <a:rPr lang="en-US" dirty="0"/>
              <a:t>, 5</a:t>
            </a:r>
            <a:r>
              <a:rPr lang="en-US" baseline="30000" dirty="0"/>
              <a:t>th</a:t>
            </a:r>
            <a:r>
              <a:rPr lang="en-US" dirty="0"/>
              <a:t> edition by Starnes, Tabor, et al.</a:t>
            </a:r>
          </a:p>
        </p:txBody>
      </p:sp>
    </p:spTree>
    <p:extLst>
      <p:ext uri="{BB962C8B-B14F-4D97-AF65-F5344CB8AC3E}">
        <p14:creationId xmlns:p14="http://schemas.microsoft.com/office/powerpoint/2010/main" val="531418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cap="none" dirty="0"/>
              <a:t>Student Difficulties with Inference about Proportions</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451581" y="2015732"/>
                <a:ext cx="6996680" cy="3828477"/>
              </a:xfrm>
            </p:spPr>
            <p:txBody>
              <a:bodyPr>
                <a:normAutofit/>
              </a:bodyPr>
              <a:lstStyle/>
              <a:p>
                <a:r>
                  <a:rPr lang="en-US" dirty="0"/>
                  <a:t>Watch out for the difference between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𝑝</m:t>
                        </m:r>
                      </m:e>
                    </m:acc>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0</m:t>
                        </m:r>
                      </m:sub>
                    </m:sSub>
                  </m:oMath>
                </a14:m>
                <a:r>
                  <a:rPr lang="en-US" dirty="0"/>
                  <a:t> (observed counts and expected counts)!</a:t>
                </a:r>
                <a:endParaRPr lang="en-US" dirty="0">
                  <a:sym typeface="Symbol" panose="05050102010706020507" pitchFamily="18" charset="2"/>
                </a:endParaRPr>
              </a:p>
              <a:p>
                <a:r>
                  <a:rPr lang="en-US" dirty="0">
                    <a:sym typeface="Symbol" panose="05050102010706020507" pitchFamily="18" charset="2"/>
                  </a:rPr>
                  <a:t>When testing a difference in proportions, use the pooled/combined proportion of successes for the standard error:</a:t>
                </a:r>
                <a:br>
                  <a:rPr lang="en-US" dirty="0">
                    <a:sym typeface="Symbol" panose="05050102010706020507" pitchFamily="18" charset="2"/>
                  </a:rPr>
                </a:br>
                <a:r>
                  <a:rPr lang="en-US" dirty="0">
                    <a:sym typeface="Symbol" panose="05050102010706020507" pitchFamily="18" charset="2"/>
                  </a:rPr>
                  <a:t> </a:t>
                </a:r>
                <a14:m>
                  <m:oMath xmlns:m="http://schemas.openxmlformats.org/officeDocument/2006/math">
                    <m:r>
                      <a:rPr lang="en-US" i="1">
                        <a:latin typeface="Cambria Math" panose="02040503050406030204" pitchFamily="18" charset="0"/>
                      </a:rPr>
                      <m:t>𝑧</m:t>
                    </m:r>
                    <m:r>
                      <a:rPr lang="en-US" i="1">
                        <a:latin typeface="Cambria Math" panose="02040503050406030204" pitchFamily="18" charset="0"/>
                      </a:rPr>
                      <m:t>=</m:t>
                    </m:r>
                    <m:f>
                      <m:fPr>
                        <m:ctrlPr>
                          <a:rPr lang="en-US" i="1">
                            <a:latin typeface="Cambria Math" panose="02040503050406030204" pitchFamily="18" charset="0"/>
                          </a:rPr>
                        </m:ctrlPr>
                      </m:fPr>
                      <m:num>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2</m:t>
                                </m:r>
                              </m:sub>
                            </m:sSub>
                          </m:e>
                        </m:d>
                        <m:r>
                          <a:rPr lang="en-US" i="1">
                            <a:latin typeface="Cambria Math" panose="02040503050406030204" pitchFamily="18" charset="0"/>
                          </a:rPr>
                          <m:t>−0</m:t>
                        </m:r>
                      </m:num>
                      <m:den>
                        <m:rad>
                          <m:radPr>
                            <m:degHide m:val="on"/>
                            <m:ctrlPr>
                              <a:rPr lang="en-US" i="1">
                                <a:latin typeface="Cambria Math" panose="02040503050406030204" pitchFamily="18" charset="0"/>
                                <a:ea typeface="Cambria Math" panose="02040503050406030204" pitchFamily="18" charset="0"/>
                                <a:sym typeface="Symbol" panose="05050102010706020507" pitchFamily="18" charset="2"/>
                              </a:rPr>
                            </m:ctrlPr>
                          </m:radPr>
                          <m:deg/>
                          <m:e>
                            <m:f>
                              <m:fPr>
                                <m:ctrlPr>
                                  <a:rPr lang="en-US" i="1">
                                    <a:latin typeface="Cambria Math" panose="02040503050406030204" pitchFamily="18" charset="0"/>
                                    <a:ea typeface="Cambria Math" panose="02040503050406030204" pitchFamily="18" charset="0"/>
                                    <a:sym typeface="Symbol" panose="05050102010706020507" pitchFamily="18" charset="2"/>
                                  </a:rPr>
                                </m:ctrlPr>
                              </m:fPr>
                              <m:num>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𝑐</m:t>
                                    </m:r>
                                  </m:sub>
                                </m:sSub>
                                <m:d>
                                  <m:dPr>
                                    <m:ctrlPr>
                                      <a:rPr lang="en-US" i="1">
                                        <a:latin typeface="Cambria Math" panose="02040503050406030204" pitchFamily="18" charset="0"/>
                                        <a:ea typeface="Cambria Math" panose="02040503050406030204" pitchFamily="18" charset="0"/>
                                        <a:sym typeface="Symbol" panose="05050102010706020507" pitchFamily="18" charset="2"/>
                                      </a:rPr>
                                    </m:ctrlPr>
                                  </m:dPr>
                                  <m:e>
                                    <m:r>
                                      <a:rPr lang="en-US" i="1">
                                        <a:latin typeface="Cambria Math" panose="02040503050406030204" pitchFamily="18" charset="0"/>
                                        <a:ea typeface="Cambria Math" panose="02040503050406030204" pitchFamily="18" charset="0"/>
                                        <a:sym typeface="Symbol" panose="05050102010706020507" pitchFamily="18" charset="2"/>
                                      </a:rPr>
                                      <m:t>1−</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𝑐</m:t>
                                        </m:r>
                                      </m:sub>
                                    </m:sSub>
                                  </m:e>
                                </m:d>
                              </m:num>
                              <m:den>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𝑛</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den>
                            </m:f>
                            <m:r>
                              <a:rPr lang="en-US" i="1">
                                <a:latin typeface="Cambria Math" panose="02040503050406030204" pitchFamily="18" charset="0"/>
                                <a:ea typeface="Cambria Math" panose="02040503050406030204" pitchFamily="18" charset="0"/>
                                <a:sym typeface="Symbol" panose="05050102010706020507" pitchFamily="18" charset="2"/>
                              </a:rPr>
                              <m:t>+</m:t>
                            </m:r>
                            <m:f>
                              <m:fPr>
                                <m:ctrlPr>
                                  <a:rPr lang="en-US" i="1">
                                    <a:latin typeface="Cambria Math" panose="02040503050406030204" pitchFamily="18" charset="0"/>
                                    <a:ea typeface="Cambria Math" panose="02040503050406030204" pitchFamily="18" charset="0"/>
                                    <a:sym typeface="Symbol" panose="05050102010706020507" pitchFamily="18" charset="2"/>
                                  </a:rPr>
                                </m:ctrlPr>
                              </m:fPr>
                              <m:num>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𝑐</m:t>
                                    </m:r>
                                  </m:sub>
                                </m:sSub>
                                <m:d>
                                  <m:dPr>
                                    <m:ctrlPr>
                                      <a:rPr lang="en-US" i="1">
                                        <a:latin typeface="Cambria Math" panose="02040503050406030204" pitchFamily="18" charset="0"/>
                                        <a:ea typeface="Cambria Math" panose="02040503050406030204" pitchFamily="18" charset="0"/>
                                        <a:sym typeface="Symbol" panose="05050102010706020507" pitchFamily="18" charset="2"/>
                                      </a:rPr>
                                    </m:ctrlPr>
                                  </m:dPr>
                                  <m:e>
                                    <m:r>
                                      <a:rPr lang="en-US" i="1">
                                        <a:latin typeface="Cambria Math" panose="02040503050406030204" pitchFamily="18" charset="0"/>
                                        <a:ea typeface="Cambria Math" panose="02040503050406030204" pitchFamily="18" charset="0"/>
                                        <a:sym typeface="Symbol" panose="05050102010706020507" pitchFamily="18" charset="2"/>
                                      </a:rPr>
                                      <m:t>1−</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𝑐</m:t>
                                        </m:r>
                                      </m:sub>
                                    </m:sSub>
                                  </m:e>
                                </m:d>
                              </m:num>
                              <m:den>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𝑛</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den>
                            </m:f>
                          </m:e>
                        </m:rad>
                      </m:den>
                    </m:f>
                  </m:oMath>
                </a14:m>
                <a:r>
                  <a:rPr lang="en-US" dirty="0">
                    <a:sym typeface="Symbol" panose="05050102010706020507" pitchFamily="18" charset="2"/>
                  </a:rPr>
                  <a:t>, where  </a:t>
                </a:r>
                <a14:m>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i="1">
                            <a:latin typeface="Cambria Math" panose="02040503050406030204" pitchFamily="18" charset="0"/>
                          </a:rPr>
                          <m:t>𝑐</m:t>
                        </m:r>
                      </m:sub>
                    </m:sSub>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num>
                      <m:den>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2</m:t>
                            </m:r>
                          </m:sub>
                        </m:sSub>
                      </m:den>
                    </m:f>
                  </m:oMath>
                </a14:m>
                <a:r>
                  <a:rPr lang="en-US" dirty="0">
                    <a:sym typeface="Symbol" panose="05050102010706020507" pitchFamily="18" charset="2"/>
                  </a:rPr>
                  <a:t> </a:t>
                </a: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451581" y="2015732"/>
                <a:ext cx="6996680" cy="3828477"/>
              </a:xfrm>
              <a:blipFill>
                <a:blip r:embed="rId2"/>
                <a:stretch>
                  <a:fillRect l="-784" t="-159"/>
                </a:stretch>
              </a:blipFill>
            </p:spPr>
            <p:txBody>
              <a:bodyPr/>
              <a:lstStyle/>
              <a:p>
                <a:r>
                  <a:rPr lang="en-US">
                    <a:noFill/>
                  </a:rPr>
                  <a:t> </a:t>
                </a:r>
              </a:p>
            </p:txBody>
          </p:sp>
        </mc:Fallback>
      </mc:AlternateContent>
      <p:pic>
        <p:nvPicPr>
          <p:cNvPr id="2050" name="Picture 2" descr="http://www.hersheys.com/kisses/images/products/Kisses_MilkChocolate_her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8467" y="1632640"/>
            <a:ext cx="3028950"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500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cap="none" dirty="0"/>
              <a:t>Inference for Means</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451580" y="2015732"/>
                <a:ext cx="6113303" cy="3450613"/>
              </a:xfrm>
            </p:spPr>
            <p:txBody>
              <a:bodyPr>
                <a:normAutofit lnSpcReduction="10000"/>
              </a:bodyPr>
              <a:lstStyle/>
              <a:p>
                <a:r>
                  <a:rPr lang="en-US" dirty="0"/>
                  <a:t>One-sample </a:t>
                </a:r>
                <a:r>
                  <a:rPr lang="en-US" i="1" dirty="0"/>
                  <a:t>t </a:t>
                </a:r>
                <a:r>
                  <a:rPr lang="en-US" dirty="0"/>
                  <a:t>interval for </a:t>
                </a:r>
                <a:r>
                  <a:rPr lang="en-US" i="1" dirty="0"/>
                  <a:t>µ</a:t>
                </a:r>
              </a:p>
              <a:p>
                <a:pPr lvl="1"/>
                <a:r>
                  <a:rPr lang="en-US" dirty="0"/>
                  <a:t>Calculator T-Interval</a:t>
                </a:r>
              </a:p>
              <a:p>
                <a:r>
                  <a:rPr lang="en-US" dirty="0"/>
                  <a:t>One-sample </a:t>
                </a:r>
                <a:r>
                  <a:rPr lang="en-US" i="1" dirty="0"/>
                  <a:t>t </a:t>
                </a:r>
                <a:r>
                  <a:rPr lang="en-US" dirty="0"/>
                  <a:t>test for </a:t>
                </a:r>
                <a:r>
                  <a:rPr lang="en-US" i="1" dirty="0"/>
                  <a:t>µ </a:t>
                </a:r>
                <a:r>
                  <a:rPr lang="en-US" dirty="0"/>
                  <a:t>(also paired t test)</a:t>
                </a:r>
              </a:p>
              <a:p>
                <a:pPr lvl="1"/>
                <a:r>
                  <a:rPr lang="en-US" dirty="0"/>
                  <a:t>Calculator T-Test</a:t>
                </a:r>
              </a:p>
              <a:p>
                <a:r>
                  <a:rPr lang="en-US" dirty="0"/>
                  <a:t>Two-sample </a:t>
                </a:r>
                <a:r>
                  <a:rPr lang="en-US" i="1" dirty="0"/>
                  <a:t>t </a:t>
                </a:r>
                <a:r>
                  <a:rPr lang="en-US" dirty="0"/>
                  <a:t>interval for </a:t>
                </a:r>
                <a14:m>
                  <m:oMath xmlns:m="http://schemas.openxmlformats.org/officeDocument/2006/math">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dirty="0" smtClean="0">
                            <a:latin typeface="Cambria Math" panose="02040503050406030204" pitchFamily="18" charset="0"/>
                            <a:ea typeface="Cambria Math" panose="02040503050406030204" pitchFamily="18" charset="0"/>
                          </a:rPr>
                          <m:t>𝜇</m:t>
                        </m:r>
                        <m:r>
                          <m:rPr>
                            <m:nor/>
                          </m:rPr>
                          <a:rPr lang="en-US" i="1" dirty="0"/>
                          <m:t> </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r>
                      <a:rPr lang="en-US" i="1">
                        <a:latin typeface="Cambria Math" panose="02040503050406030204" pitchFamily="18" charset="0"/>
                        <a:ea typeface="Cambria Math" panose="02040503050406030204" pitchFamily="18" charset="0"/>
                        <a:sym typeface="Symbol" panose="05050102010706020507" pitchFamily="18" charset="2"/>
                      </a:rPr>
                      <m:t>−</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dirty="0">
                            <a:latin typeface="Cambria Math" panose="02040503050406030204" pitchFamily="18" charset="0"/>
                            <a:ea typeface="Cambria Math" panose="02040503050406030204" pitchFamily="18" charset="0"/>
                          </a:rPr>
                          <m:t>𝜇</m:t>
                        </m:r>
                      </m:e>
                      <m:sub>
                        <m:r>
                          <a:rPr lang="en-US" i="1">
                            <a:latin typeface="Cambria Math" panose="02040503050406030204" pitchFamily="18" charset="0"/>
                            <a:ea typeface="Cambria Math" panose="02040503050406030204" pitchFamily="18" charset="0"/>
                            <a:sym typeface="Symbol" panose="05050102010706020507" pitchFamily="18" charset="2"/>
                          </a:rPr>
                          <m:t>2</m:t>
                        </m:r>
                      </m:sub>
                    </m:sSub>
                  </m:oMath>
                </a14:m>
                <a:endParaRPr lang="en-US" i="1" dirty="0"/>
              </a:p>
              <a:p>
                <a:pPr lvl="1"/>
                <a:r>
                  <a:rPr lang="en-US" dirty="0"/>
                  <a:t>Calculator 2-SampTInt</a:t>
                </a:r>
              </a:p>
              <a:p>
                <a:r>
                  <a:rPr lang="en-US" dirty="0"/>
                  <a:t>Two-sample </a:t>
                </a:r>
                <a:r>
                  <a:rPr lang="en-US" i="1" dirty="0"/>
                  <a:t>t </a:t>
                </a:r>
                <a:r>
                  <a:rPr lang="en-US" dirty="0"/>
                  <a:t>test for</a:t>
                </a:r>
                <a14:m>
                  <m:oMath xmlns:m="http://schemas.openxmlformats.org/officeDocument/2006/math">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dirty="0">
                            <a:latin typeface="Cambria Math" panose="02040503050406030204" pitchFamily="18" charset="0"/>
                            <a:ea typeface="Cambria Math" panose="02040503050406030204" pitchFamily="18" charset="0"/>
                          </a:rPr>
                          <m:t>𝜇</m:t>
                        </m:r>
                        <m:r>
                          <m:rPr>
                            <m:nor/>
                          </m:rPr>
                          <a:rPr lang="en-US" i="1" dirty="0"/>
                          <m:t> </m:t>
                        </m:r>
                      </m:e>
                      <m:sub>
                        <m:r>
                          <a:rPr lang="en-US" i="1">
                            <a:latin typeface="Cambria Math" panose="02040503050406030204" pitchFamily="18" charset="0"/>
                            <a:ea typeface="Cambria Math" panose="02040503050406030204" pitchFamily="18" charset="0"/>
                            <a:sym typeface="Symbol" panose="05050102010706020507" pitchFamily="18" charset="2"/>
                          </a:rPr>
                          <m:t>1</m:t>
                        </m:r>
                      </m:sub>
                    </m:sSub>
                    <m:r>
                      <a:rPr lang="en-US" i="1">
                        <a:latin typeface="Cambria Math" panose="02040503050406030204" pitchFamily="18" charset="0"/>
                        <a:ea typeface="Cambria Math" panose="02040503050406030204" pitchFamily="18" charset="0"/>
                        <a:sym typeface="Symbol" panose="05050102010706020507" pitchFamily="18" charset="2"/>
                      </a:rPr>
                      <m:t>−</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dirty="0">
                            <a:latin typeface="Cambria Math" panose="02040503050406030204" pitchFamily="18" charset="0"/>
                            <a:ea typeface="Cambria Math" panose="02040503050406030204" pitchFamily="18" charset="0"/>
                          </a:rPr>
                          <m:t>𝜇</m:t>
                        </m:r>
                      </m:e>
                      <m:sub>
                        <m:r>
                          <a:rPr lang="en-US" i="1">
                            <a:latin typeface="Cambria Math" panose="02040503050406030204" pitchFamily="18" charset="0"/>
                            <a:ea typeface="Cambria Math" panose="02040503050406030204" pitchFamily="18" charset="0"/>
                            <a:sym typeface="Symbol" panose="05050102010706020507" pitchFamily="18" charset="2"/>
                          </a:rPr>
                          <m:t>2</m:t>
                        </m:r>
                      </m:sub>
                    </m:sSub>
                  </m:oMath>
                </a14:m>
                <a:endParaRPr lang="en-US" i="1" dirty="0"/>
              </a:p>
              <a:p>
                <a:pPr lvl="1"/>
                <a:r>
                  <a:rPr lang="en-US" dirty="0"/>
                  <a:t>Calculator 2-SampTTest</a:t>
                </a:r>
              </a:p>
              <a:p>
                <a:pPr marL="0" indent="0">
                  <a:buNone/>
                </a:pPr>
                <a:endParaRPr lang="en-US" dirty="0"/>
              </a:p>
              <a:p>
                <a:endParaRPr lang="en-US" dirty="0"/>
              </a:p>
              <a:p>
                <a:endParaRPr lang="en-US"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451580" y="2015732"/>
                <a:ext cx="6113303" cy="3450613"/>
              </a:xfrm>
              <a:blipFill>
                <a:blip r:embed="rId2"/>
                <a:stretch>
                  <a:fillRect l="-897" t="-883"/>
                </a:stretch>
              </a:blipFill>
            </p:spPr>
            <p:txBody>
              <a:bodyPr/>
              <a:lstStyle/>
              <a:p>
                <a:r>
                  <a:rPr lang="en-US">
                    <a:noFill/>
                  </a:rPr>
                  <a:t> </a:t>
                </a:r>
              </a:p>
            </p:txBody>
          </p:sp>
        </mc:Fallback>
      </mc:AlternateContent>
      <p:pic>
        <p:nvPicPr>
          <p:cNvPr id="1026" name="Picture 2" descr="https://upload.wikimedia.org/wikipedia/commons/d/d7/Elefants_comparative_anatom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4883" y="2015732"/>
            <a:ext cx="3949288" cy="314955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423069"/>
      </p:ext>
    </p:extLst>
  </p:cSld>
  <p:clrMapOvr>
    <a:masterClrMapping/>
  </p:clrMapOvr>
</p:sld>
</file>

<file path=ppt/theme/theme1.xml><?xml version="1.0" encoding="utf-8"?>
<a:theme xmlns:a="http://schemas.openxmlformats.org/drawingml/2006/main" name="Gallery">
  <a:themeElements>
    <a:clrScheme name="Custom 1">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D60536"/>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525</TotalTime>
  <Words>1074</Words>
  <Application>Microsoft Office PowerPoint</Application>
  <PresentationFormat>Widescreen</PresentationFormat>
  <Paragraphs>164</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Cambria Math</vt:lpstr>
      <vt:lpstr>Gill Sans MT</vt:lpstr>
      <vt:lpstr>Symbol</vt:lpstr>
      <vt:lpstr>Times New Roman</vt:lpstr>
      <vt:lpstr>Gallery</vt:lpstr>
      <vt:lpstr>PowerPoint Presentation</vt:lpstr>
      <vt:lpstr>PowerPoint Presentation</vt:lpstr>
      <vt:lpstr>Putting It (Inference) All Together</vt:lpstr>
      <vt:lpstr>Brief Resume’ (My Apologies)</vt:lpstr>
      <vt:lpstr>An Overview of Inference Procedures</vt:lpstr>
      <vt:lpstr>Inference for Proportions</vt:lpstr>
      <vt:lpstr>Conditions for Inference about Proportions</vt:lpstr>
      <vt:lpstr>Student Difficulties with Inference about Proportions</vt:lpstr>
      <vt:lpstr>Inference for Means</vt:lpstr>
      <vt:lpstr>Conditions for Inference about Means</vt:lpstr>
      <vt:lpstr> Student Difficulties with Inference about Means</vt:lpstr>
      <vt:lpstr>Degrees of Freedom </vt:lpstr>
      <vt:lpstr>Inference for Distributions of Categorical Variables  (Chi-square)</vt:lpstr>
      <vt:lpstr>Conditions for Chi-square tests</vt:lpstr>
      <vt:lpstr>Student Difficulties with Chi-square tests</vt:lpstr>
      <vt:lpstr>Inference about Relationships between Quantitative Variables (Slope)</vt:lpstr>
      <vt:lpstr>Conditions for Inference about Slope</vt:lpstr>
      <vt:lpstr>Student Difficulties with Inference  about Slope</vt:lpstr>
      <vt:lpstr>Teaching Frameworks &amp; Ideas</vt:lpstr>
      <vt:lpstr>Scope of Inference</vt:lpstr>
      <vt:lpstr>Teaching Inference – The Four-step Process</vt:lpstr>
      <vt:lpstr>Intervals vs. Tests Considerations Beyond the Four-step Process</vt:lpstr>
      <vt:lpstr>Tips for The Exam and Formulas</vt:lpstr>
      <vt:lpstr>The Logic of a Test</vt:lpstr>
      <vt:lpstr>AP Exam Questions</vt:lpstr>
      <vt:lpstr>2015 APFRQ #4 – Aspirin and Colon Cancer</vt:lpstr>
      <vt:lpstr>2015 APFRQ #4 – Aspirin and Colon Cancer</vt:lpstr>
      <vt:lpstr>2015 APFRQ #4 – Aspirin and Colon Cancer</vt:lpstr>
      <vt:lpstr>Multiple Choice Questions (2008)</vt:lpstr>
      <vt:lpstr>Multiple Choice Questions (2008)</vt:lpstr>
      <vt:lpstr>Multiple Choice Questions (2008)</vt:lpstr>
      <vt:lpstr>Multiple Choice Questions (2008)</vt:lpstr>
      <vt:lpstr>Contact 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 Tyson</dc:creator>
  <cp:lastModifiedBy>Doug Tyson</cp:lastModifiedBy>
  <cp:revision>66</cp:revision>
  <dcterms:created xsi:type="dcterms:W3CDTF">2016-01-11T21:19:32Z</dcterms:created>
  <dcterms:modified xsi:type="dcterms:W3CDTF">2016-03-21T04:32:41Z</dcterms:modified>
</cp:coreProperties>
</file>